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5"/>
  </p:notesMasterIdLst>
  <p:sldIdLst>
    <p:sldId id="267" r:id="rId2"/>
    <p:sldId id="268" r:id="rId3"/>
    <p:sldId id="277" r:id="rId4"/>
    <p:sldId id="269" r:id="rId5"/>
    <p:sldId id="270" r:id="rId6"/>
    <p:sldId id="281" r:id="rId7"/>
    <p:sldId id="282" r:id="rId8"/>
    <p:sldId id="285" r:id="rId9"/>
    <p:sldId id="286" r:id="rId10"/>
    <p:sldId id="284" r:id="rId11"/>
    <p:sldId id="283" r:id="rId12"/>
    <p:sldId id="271" r:id="rId13"/>
    <p:sldId id="287" r:id="rId14"/>
    <p:sldId id="272" r:id="rId15"/>
    <p:sldId id="288" r:id="rId16"/>
    <p:sldId id="289" r:id="rId17"/>
    <p:sldId id="291" r:id="rId18"/>
    <p:sldId id="292" r:id="rId19"/>
    <p:sldId id="293" r:id="rId20"/>
    <p:sldId id="294" r:id="rId21"/>
    <p:sldId id="295" r:id="rId22"/>
    <p:sldId id="273" r:id="rId23"/>
    <p:sldId id="276" r:id="rId24"/>
  </p:sldIdLst>
  <p:sldSz cx="18288000" cy="10287000"/>
  <p:notesSz cx="6858000" cy="9144000"/>
  <p:embeddedFontLst>
    <p:embeddedFont>
      <p:font typeface="Poppins" panose="020B0604020202020204" charset="0"/>
      <p:regular r:id="rId26"/>
      <p:bold r:id="rId27"/>
      <p:italic r:id="rId28"/>
      <p:boldItalic r:id="rId29"/>
    </p:embeddedFont>
    <p:embeddedFont>
      <p:font typeface="Gordita" panose="020B0604020202020204" charset="0"/>
      <p:regular r:id="rId30"/>
    </p:embeddedFont>
    <p:embeddedFont>
      <p:font typeface="Roboto Condensed Bold" panose="02000000000000000000" pitchFamily="2" charset="0"/>
      <p:bold r:id="rId31"/>
    </p:embeddedFont>
    <p:embeddedFont>
      <p:font typeface="Gordita Bold"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739"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740"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741"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742"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43"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744"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5986373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84"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1048685"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686" name="Date Placeholder 3"/>
          <p:cNvSpPr>
            <a:spLocks noGrp="1"/>
          </p:cNvSpPr>
          <p:nvPr>
            <p:ph type="dt" sz="half" idx="10"/>
          </p:nvPr>
        </p:nvSpPr>
        <p:spPr/>
        <p:txBody>
          <a:bodyPr/>
          <a:lstStyle/>
          <a:p>
            <a:fld id="{1D8BD707-D9CF-40AE-B4C6-C98DA3205C09}" type="datetimeFigureOut">
              <a:rPr lang="en-US" smtClean="0"/>
              <a:t>4/15/2025</a:t>
            </a:fld>
            <a:endParaRPr lang="en-US"/>
          </a:p>
        </p:txBody>
      </p:sp>
      <p:sp>
        <p:nvSpPr>
          <p:cNvPr id="1048687" name="Footer Placeholder 4"/>
          <p:cNvSpPr>
            <a:spLocks noGrp="1"/>
          </p:cNvSpPr>
          <p:nvPr>
            <p:ph type="ftr" sz="quarter" idx="11"/>
          </p:nvPr>
        </p:nvSpPr>
        <p:spPr/>
        <p:txBody>
          <a:bodyPr/>
          <a:lstStyle/>
          <a:p>
            <a:endParaRPr lang="en-US"/>
          </a:p>
        </p:txBody>
      </p:sp>
      <p:sp>
        <p:nvSpPr>
          <p:cNvPr id="1048688"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9" name="Title 1"/>
          <p:cNvSpPr>
            <a:spLocks noGrp="1"/>
          </p:cNvSpPr>
          <p:nvPr>
            <p:ph type="title"/>
          </p:nvPr>
        </p:nvSpPr>
        <p:spPr/>
        <p:txBody>
          <a:bodyPr/>
          <a:lstStyle/>
          <a:p>
            <a:r>
              <a:rPr lang="en-US" smtClean="0"/>
              <a:t>Click to edit Master title style</a:t>
            </a:r>
            <a:endParaRPr lang="en-US"/>
          </a:p>
        </p:txBody>
      </p:sp>
      <p:sp>
        <p:nvSpPr>
          <p:cNvPr id="1048710"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11" name="Date Placeholder 3"/>
          <p:cNvSpPr>
            <a:spLocks noGrp="1"/>
          </p:cNvSpPr>
          <p:nvPr>
            <p:ph type="dt" sz="half" idx="10"/>
          </p:nvPr>
        </p:nvSpPr>
        <p:spPr/>
        <p:txBody>
          <a:bodyPr/>
          <a:lstStyle/>
          <a:p>
            <a:fld id="{1D8BD707-D9CF-40AE-B4C6-C98DA3205C09}" type="datetimeFigureOut">
              <a:rPr lang="en-US" smtClean="0"/>
              <a:t>4/15/2025</a:t>
            </a:fld>
            <a:endParaRPr lang="en-US"/>
          </a:p>
        </p:txBody>
      </p:sp>
      <p:sp>
        <p:nvSpPr>
          <p:cNvPr id="1048712" name="Footer Placeholder 4"/>
          <p:cNvSpPr>
            <a:spLocks noGrp="1"/>
          </p:cNvSpPr>
          <p:nvPr>
            <p:ph type="ftr" sz="quarter" idx="11"/>
          </p:nvPr>
        </p:nvSpPr>
        <p:spPr/>
        <p:txBody>
          <a:bodyPr/>
          <a:lstStyle/>
          <a:p>
            <a:endParaRPr lang="en-US"/>
          </a:p>
        </p:txBody>
      </p:sp>
      <p:sp>
        <p:nvSpPr>
          <p:cNvPr id="1048713"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93"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1048694"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95" name="Date Placeholder 3"/>
          <p:cNvSpPr>
            <a:spLocks noGrp="1"/>
          </p:cNvSpPr>
          <p:nvPr>
            <p:ph type="dt" sz="half" idx="10"/>
          </p:nvPr>
        </p:nvSpPr>
        <p:spPr/>
        <p:txBody>
          <a:bodyPr/>
          <a:lstStyle/>
          <a:p>
            <a:fld id="{1D8BD707-D9CF-40AE-B4C6-C98DA3205C09}" type="datetimeFigureOut">
              <a:rPr lang="en-US" smtClean="0"/>
              <a:t>4/15/2025</a:t>
            </a:fld>
            <a:endParaRPr lang="en-US"/>
          </a:p>
        </p:txBody>
      </p:sp>
      <p:sp>
        <p:nvSpPr>
          <p:cNvPr id="1048696" name="Footer Placeholder 4"/>
          <p:cNvSpPr>
            <a:spLocks noGrp="1"/>
          </p:cNvSpPr>
          <p:nvPr>
            <p:ph type="ftr" sz="quarter" idx="11"/>
          </p:nvPr>
        </p:nvSpPr>
        <p:spPr/>
        <p:txBody>
          <a:bodyPr/>
          <a:lstStyle/>
          <a:p>
            <a:endParaRPr lang="en-US"/>
          </a:p>
        </p:txBody>
      </p:sp>
      <p:sp>
        <p:nvSpPr>
          <p:cNvPr id="1048697"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98" name="Title 1"/>
          <p:cNvSpPr>
            <a:spLocks noGrp="1"/>
          </p:cNvSpPr>
          <p:nvPr>
            <p:ph type="title"/>
          </p:nvPr>
        </p:nvSpPr>
        <p:spPr/>
        <p:txBody>
          <a:bodyPr/>
          <a:lstStyle/>
          <a:p>
            <a:r>
              <a:rPr lang="en-US" smtClean="0"/>
              <a:t>Click to edit Master title style</a:t>
            </a:r>
            <a:endParaRPr lang="en-US"/>
          </a:p>
        </p:txBody>
      </p:sp>
      <p:sp>
        <p:nvSpPr>
          <p:cNvPr id="1048699"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00" name="Date Placeholder 3"/>
          <p:cNvSpPr>
            <a:spLocks noGrp="1"/>
          </p:cNvSpPr>
          <p:nvPr>
            <p:ph type="dt" sz="half" idx="10"/>
          </p:nvPr>
        </p:nvSpPr>
        <p:spPr/>
        <p:txBody>
          <a:bodyPr/>
          <a:lstStyle/>
          <a:p>
            <a:fld id="{1D8BD707-D9CF-40AE-B4C6-C98DA3205C09}" type="datetimeFigureOut">
              <a:rPr lang="en-US" smtClean="0"/>
              <a:t>4/15/2025</a:t>
            </a:fld>
            <a:endParaRPr lang="en-US"/>
          </a:p>
        </p:txBody>
      </p:sp>
      <p:sp>
        <p:nvSpPr>
          <p:cNvPr id="1048701" name="Footer Placeholder 4"/>
          <p:cNvSpPr>
            <a:spLocks noGrp="1"/>
          </p:cNvSpPr>
          <p:nvPr>
            <p:ph type="ftr" sz="quarter" idx="11"/>
          </p:nvPr>
        </p:nvSpPr>
        <p:spPr/>
        <p:txBody>
          <a:bodyPr/>
          <a:lstStyle/>
          <a:p>
            <a:endParaRPr lang="en-US"/>
          </a:p>
        </p:txBody>
      </p:sp>
      <p:sp>
        <p:nvSpPr>
          <p:cNvPr id="1048702"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14"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1048715"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716" name="Date Placeholder 3"/>
          <p:cNvSpPr>
            <a:spLocks noGrp="1"/>
          </p:cNvSpPr>
          <p:nvPr>
            <p:ph type="dt" sz="half" idx="10"/>
          </p:nvPr>
        </p:nvSpPr>
        <p:spPr/>
        <p:txBody>
          <a:bodyPr/>
          <a:lstStyle/>
          <a:p>
            <a:fld id="{1D8BD707-D9CF-40AE-B4C6-C98DA3205C09}" type="datetimeFigureOut">
              <a:rPr lang="en-US" smtClean="0"/>
              <a:t>4/15/2025</a:t>
            </a:fld>
            <a:endParaRPr lang="en-US"/>
          </a:p>
        </p:txBody>
      </p:sp>
      <p:sp>
        <p:nvSpPr>
          <p:cNvPr id="1048717" name="Footer Placeholder 4"/>
          <p:cNvSpPr>
            <a:spLocks noGrp="1"/>
          </p:cNvSpPr>
          <p:nvPr>
            <p:ph type="ftr" sz="quarter" idx="11"/>
          </p:nvPr>
        </p:nvSpPr>
        <p:spPr/>
        <p:txBody>
          <a:bodyPr/>
          <a:lstStyle/>
          <a:p>
            <a:endParaRPr lang="en-US"/>
          </a:p>
        </p:txBody>
      </p:sp>
      <p:sp>
        <p:nvSpPr>
          <p:cNvPr id="1048718"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19" name="Title 1"/>
          <p:cNvSpPr>
            <a:spLocks noGrp="1"/>
          </p:cNvSpPr>
          <p:nvPr>
            <p:ph type="title"/>
          </p:nvPr>
        </p:nvSpPr>
        <p:spPr/>
        <p:txBody>
          <a:bodyPr/>
          <a:lstStyle/>
          <a:p>
            <a:r>
              <a:rPr lang="en-US" smtClean="0"/>
              <a:t>Click to edit Master title style</a:t>
            </a:r>
            <a:endParaRPr lang="en-US"/>
          </a:p>
        </p:txBody>
      </p:sp>
      <p:sp>
        <p:nvSpPr>
          <p:cNvPr id="1048720"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1"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2" name="Date Placeholder 4"/>
          <p:cNvSpPr>
            <a:spLocks noGrp="1"/>
          </p:cNvSpPr>
          <p:nvPr>
            <p:ph type="dt" sz="half" idx="10"/>
          </p:nvPr>
        </p:nvSpPr>
        <p:spPr/>
        <p:txBody>
          <a:bodyPr/>
          <a:lstStyle/>
          <a:p>
            <a:fld id="{1D8BD707-D9CF-40AE-B4C6-C98DA3205C09}" type="datetimeFigureOut">
              <a:rPr lang="en-US" smtClean="0"/>
              <a:t>4/15/2025</a:t>
            </a:fld>
            <a:endParaRPr lang="en-US"/>
          </a:p>
        </p:txBody>
      </p:sp>
      <p:sp>
        <p:nvSpPr>
          <p:cNvPr id="1048723" name="Footer Placeholder 5"/>
          <p:cNvSpPr>
            <a:spLocks noGrp="1"/>
          </p:cNvSpPr>
          <p:nvPr>
            <p:ph type="ftr" sz="quarter" idx="11"/>
          </p:nvPr>
        </p:nvSpPr>
        <p:spPr/>
        <p:txBody>
          <a:bodyPr/>
          <a:lstStyle/>
          <a:p>
            <a:endParaRPr lang="en-US"/>
          </a:p>
        </p:txBody>
      </p:sp>
      <p:sp>
        <p:nvSpPr>
          <p:cNvPr id="1048724"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25" name="Title 1"/>
          <p:cNvSpPr>
            <a:spLocks noGrp="1"/>
          </p:cNvSpPr>
          <p:nvPr>
            <p:ph type="title"/>
          </p:nvPr>
        </p:nvSpPr>
        <p:spPr/>
        <p:txBody>
          <a:bodyPr/>
          <a:lstStyle/>
          <a:p>
            <a:r>
              <a:rPr lang="en-US" smtClean="0"/>
              <a:t>Click to edit Master title style</a:t>
            </a:r>
            <a:endParaRPr lang="en-US"/>
          </a:p>
        </p:txBody>
      </p:sp>
      <p:sp>
        <p:nvSpPr>
          <p:cNvPr id="1048726"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727"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28"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729"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0" name="Date Placeholder 6"/>
          <p:cNvSpPr>
            <a:spLocks noGrp="1"/>
          </p:cNvSpPr>
          <p:nvPr>
            <p:ph type="dt" sz="half" idx="10"/>
          </p:nvPr>
        </p:nvSpPr>
        <p:spPr/>
        <p:txBody>
          <a:bodyPr/>
          <a:lstStyle/>
          <a:p>
            <a:fld id="{1D8BD707-D9CF-40AE-B4C6-C98DA3205C09}" type="datetimeFigureOut">
              <a:rPr lang="en-US" smtClean="0"/>
              <a:t>4/15/2025</a:t>
            </a:fld>
            <a:endParaRPr lang="en-US"/>
          </a:p>
        </p:txBody>
      </p:sp>
      <p:sp>
        <p:nvSpPr>
          <p:cNvPr id="1048731" name="Footer Placeholder 7"/>
          <p:cNvSpPr>
            <a:spLocks noGrp="1"/>
          </p:cNvSpPr>
          <p:nvPr>
            <p:ph type="ftr" sz="quarter" idx="11"/>
          </p:nvPr>
        </p:nvSpPr>
        <p:spPr/>
        <p:txBody>
          <a:bodyPr/>
          <a:lstStyle/>
          <a:p>
            <a:endParaRPr lang="en-US"/>
          </a:p>
        </p:txBody>
      </p:sp>
      <p:sp>
        <p:nvSpPr>
          <p:cNvPr id="1048732"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89" name="Title 1"/>
          <p:cNvSpPr>
            <a:spLocks noGrp="1"/>
          </p:cNvSpPr>
          <p:nvPr>
            <p:ph type="title"/>
          </p:nvPr>
        </p:nvSpPr>
        <p:spPr/>
        <p:txBody>
          <a:bodyPr/>
          <a:lstStyle/>
          <a:p>
            <a:r>
              <a:rPr lang="en-US" smtClean="0"/>
              <a:t>Click to edit Master title style</a:t>
            </a:r>
            <a:endParaRPr lang="en-US"/>
          </a:p>
        </p:txBody>
      </p:sp>
      <p:sp>
        <p:nvSpPr>
          <p:cNvPr id="1048690" name="Date Placeholder 2"/>
          <p:cNvSpPr>
            <a:spLocks noGrp="1"/>
          </p:cNvSpPr>
          <p:nvPr>
            <p:ph type="dt" sz="half" idx="10"/>
          </p:nvPr>
        </p:nvSpPr>
        <p:spPr/>
        <p:txBody>
          <a:bodyPr/>
          <a:lstStyle/>
          <a:p>
            <a:fld id="{1D8BD707-D9CF-40AE-B4C6-C98DA3205C09}" type="datetimeFigureOut">
              <a:rPr lang="en-US" smtClean="0"/>
              <a:t>4/15/2025</a:t>
            </a:fld>
            <a:endParaRPr lang="en-US"/>
          </a:p>
        </p:txBody>
      </p:sp>
      <p:sp>
        <p:nvSpPr>
          <p:cNvPr id="1048691" name="Footer Placeholder 3"/>
          <p:cNvSpPr>
            <a:spLocks noGrp="1"/>
          </p:cNvSpPr>
          <p:nvPr>
            <p:ph type="ftr" sz="quarter" idx="11"/>
          </p:nvPr>
        </p:nvSpPr>
        <p:spPr/>
        <p:txBody>
          <a:bodyPr/>
          <a:lstStyle/>
          <a:p>
            <a:endParaRPr lang="en-US"/>
          </a:p>
        </p:txBody>
      </p:sp>
      <p:sp>
        <p:nvSpPr>
          <p:cNvPr id="1048692"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4/15/2025</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33"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1048734"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735"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736" name="Date Placeholder 4"/>
          <p:cNvSpPr>
            <a:spLocks noGrp="1"/>
          </p:cNvSpPr>
          <p:nvPr>
            <p:ph type="dt" sz="half" idx="10"/>
          </p:nvPr>
        </p:nvSpPr>
        <p:spPr/>
        <p:txBody>
          <a:bodyPr/>
          <a:lstStyle/>
          <a:p>
            <a:fld id="{1D8BD707-D9CF-40AE-B4C6-C98DA3205C09}" type="datetimeFigureOut">
              <a:rPr lang="en-US" smtClean="0"/>
              <a:t>4/15/2025</a:t>
            </a:fld>
            <a:endParaRPr lang="en-US"/>
          </a:p>
        </p:txBody>
      </p:sp>
      <p:sp>
        <p:nvSpPr>
          <p:cNvPr id="1048737" name="Footer Placeholder 5"/>
          <p:cNvSpPr>
            <a:spLocks noGrp="1"/>
          </p:cNvSpPr>
          <p:nvPr>
            <p:ph type="ftr" sz="quarter" idx="11"/>
          </p:nvPr>
        </p:nvSpPr>
        <p:spPr/>
        <p:txBody>
          <a:bodyPr/>
          <a:lstStyle/>
          <a:p>
            <a:endParaRPr lang="en-US"/>
          </a:p>
        </p:txBody>
      </p:sp>
      <p:sp>
        <p:nvSpPr>
          <p:cNvPr id="1048738"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03"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1048704"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705"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706" name="Date Placeholder 4"/>
          <p:cNvSpPr>
            <a:spLocks noGrp="1"/>
          </p:cNvSpPr>
          <p:nvPr>
            <p:ph type="dt" sz="half" idx="10"/>
          </p:nvPr>
        </p:nvSpPr>
        <p:spPr/>
        <p:txBody>
          <a:bodyPr/>
          <a:lstStyle/>
          <a:p>
            <a:fld id="{1D8BD707-D9CF-40AE-B4C6-C98DA3205C09}" type="datetimeFigureOut">
              <a:rPr lang="en-US" smtClean="0"/>
              <a:t>4/15/2025</a:t>
            </a:fld>
            <a:endParaRPr lang="en-US"/>
          </a:p>
        </p:txBody>
      </p:sp>
      <p:sp>
        <p:nvSpPr>
          <p:cNvPr id="1048707" name="Footer Placeholder 5"/>
          <p:cNvSpPr>
            <a:spLocks noGrp="1"/>
          </p:cNvSpPr>
          <p:nvPr>
            <p:ph type="ftr" sz="quarter" idx="11"/>
          </p:nvPr>
        </p:nvSpPr>
        <p:spPr/>
        <p:txBody>
          <a:bodyPr/>
          <a:lstStyle/>
          <a:p>
            <a:endParaRPr lang="en-US"/>
          </a:p>
        </p:txBody>
      </p:sp>
      <p:sp>
        <p:nvSpPr>
          <p:cNvPr id="1048708"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4/15/2025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35" name="Group 3"/>
          <p:cNvGrpSpPr>
            <a:grpSpLocks noChangeAspect="1"/>
          </p:cNvGrpSpPr>
          <p:nvPr/>
        </p:nvGrpSpPr>
        <p:grpSpPr>
          <a:xfrm>
            <a:off x="6700033" y="-1977339"/>
            <a:ext cx="10065219" cy="12764685"/>
            <a:chOff x="0" y="0"/>
            <a:chExt cx="4018674" cy="5096472"/>
          </a:xfrm>
        </p:grpSpPr>
        <p:sp>
          <p:nvSpPr>
            <p:cNvPr id="1048620" name="Freeform 4"/>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36" name="Group 5"/>
          <p:cNvGrpSpPr>
            <a:grpSpLocks noChangeAspect="1"/>
          </p:cNvGrpSpPr>
          <p:nvPr/>
        </p:nvGrpSpPr>
        <p:grpSpPr>
          <a:xfrm>
            <a:off x="8617679" y="-376521"/>
            <a:ext cx="8408407" cy="10663521"/>
            <a:chOff x="0" y="0"/>
            <a:chExt cx="4018674" cy="5096472"/>
          </a:xfrm>
        </p:grpSpPr>
        <p:sp>
          <p:nvSpPr>
            <p:cNvPr id="1048621" name="Freeform 6"/>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stretch>
                <a:fillRect l="-53104" r="-53104"/>
              </a:stretch>
            </a:blipFill>
          </p:spPr>
        </p:sp>
      </p:grpSp>
      <p:sp>
        <p:nvSpPr>
          <p:cNvPr id="1048622" name="Freeform 7"/>
          <p:cNvSpPr/>
          <p:nvPr/>
        </p:nvSpPr>
        <p:spPr>
          <a:xfrm rot="-76722">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4"/>
            <a:stretch>
              <a:fillRect/>
            </a:stretch>
          </a:blipFill>
        </p:spPr>
      </p:sp>
      <p:grpSp>
        <p:nvGrpSpPr>
          <p:cNvPr id="37" name="Group 8"/>
          <p:cNvGrpSpPr/>
          <p:nvPr/>
        </p:nvGrpSpPr>
        <p:grpSpPr>
          <a:xfrm rot="3181922">
            <a:off x="7307969" y="5460199"/>
            <a:ext cx="1225017" cy="7224362"/>
            <a:chOff x="0" y="0"/>
            <a:chExt cx="322638" cy="1902713"/>
          </a:xfrm>
        </p:grpSpPr>
        <p:sp>
          <p:nvSpPr>
            <p:cNvPr id="1048623" name="Freeform 9"/>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48624" name="TextBox 10"/>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grpSp>
        <p:nvGrpSpPr>
          <p:cNvPr id="38" name="Group 11"/>
          <p:cNvGrpSpPr/>
          <p:nvPr/>
        </p:nvGrpSpPr>
        <p:grpSpPr>
          <a:xfrm>
            <a:off x="-1594530" y="7061849"/>
            <a:ext cx="9141036" cy="1045178"/>
            <a:chOff x="0" y="0"/>
            <a:chExt cx="3554340" cy="406400"/>
          </a:xfrm>
        </p:grpSpPr>
        <p:sp>
          <p:nvSpPr>
            <p:cNvPr id="1048625" name="Freeform 12"/>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048626" name="TextBox 13"/>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048627" name="Freeform 14"/>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048628" name="TextBox 15"/>
          <p:cNvSpPr txBox="1"/>
          <p:nvPr/>
        </p:nvSpPr>
        <p:spPr>
          <a:xfrm>
            <a:off x="755625" y="3311220"/>
            <a:ext cx="8750522" cy="2746970"/>
          </a:xfrm>
          <a:prstGeom prst="rect">
            <a:avLst/>
          </a:prstGeom>
        </p:spPr>
        <p:txBody>
          <a:bodyPr lIns="0" tIns="0" rIns="0" bIns="0" rtlCol="0" anchor="t">
            <a:spAutoFit/>
          </a:bodyPr>
          <a:lstStyle/>
          <a:p>
            <a:pPr>
              <a:lnSpc>
                <a:spcPts val="11765"/>
              </a:lnSpc>
            </a:pPr>
            <a:r>
              <a:rPr lang="en-US" sz="3200" b="1" dirty="0" smtClean="0">
                <a:solidFill>
                  <a:srgbClr val="B06E10"/>
                </a:solidFill>
                <a:latin typeface="Gordita Bold"/>
                <a:ea typeface="Gordita Bold"/>
                <a:cs typeface="Gordita Bold"/>
                <a:sym typeface="Gordita Bold"/>
              </a:rPr>
              <a:t>Impact </a:t>
            </a:r>
            <a:r>
              <a:rPr lang="en-US" sz="3200" b="1" dirty="0">
                <a:solidFill>
                  <a:srgbClr val="B06E10"/>
                </a:solidFill>
                <a:latin typeface="Gordita Bold"/>
                <a:ea typeface="Gordita Bold"/>
                <a:cs typeface="Gordita Bold"/>
                <a:sym typeface="Gordita Bold"/>
              </a:rPr>
              <a:t>of Agricultural Credit on Farmer Productivity in Kenya</a:t>
            </a:r>
          </a:p>
        </p:txBody>
      </p:sp>
      <p:sp>
        <p:nvSpPr>
          <p:cNvPr id="1048629" name="TextBox 16"/>
          <p:cNvSpPr txBox="1"/>
          <p:nvPr/>
        </p:nvSpPr>
        <p:spPr>
          <a:xfrm>
            <a:off x="583277" y="7286940"/>
            <a:ext cx="6445498" cy="577081"/>
          </a:xfrm>
          <a:prstGeom prst="rect">
            <a:avLst/>
          </a:prstGeom>
        </p:spPr>
        <p:txBody>
          <a:bodyPr lIns="0" tIns="0" rIns="0" bIns="0" rtlCol="0" anchor="t">
            <a:spAutoFit/>
          </a:bodyPr>
          <a:lstStyle/>
          <a:p>
            <a:pPr algn="l">
              <a:lnSpc>
                <a:spcPts val="4480"/>
              </a:lnSpc>
              <a:spcBef>
                <a:spcPct val="0"/>
              </a:spcBef>
            </a:pPr>
            <a:r>
              <a:rPr lang="en-US" sz="3200" b="1" dirty="0" smtClean="0">
                <a:solidFill>
                  <a:srgbClr val="FFFFFF"/>
                </a:solidFill>
                <a:latin typeface="Gordita Bold"/>
                <a:ea typeface="Gordita Bold"/>
                <a:cs typeface="Gordita Bold"/>
                <a:sym typeface="Gordita Bold"/>
              </a:rPr>
              <a:t>Internship </a:t>
            </a:r>
            <a:r>
              <a:rPr lang="en-US" sz="3200" b="1" dirty="0">
                <a:solidFill>
                  <a:srgbClr val="FFFFFF"/>
                </a:solidFill>
                <a:latin typeface="Gordita Bold"/>
                <a:ea typeface="Gordita Bold"/>
                <a:cs typeface="Gordita Bold"/>
                <a:sym typeface="Gordita Bold"/>
              </a:rPr>
              <a:t>Presentation</a:t>
            </a:r>
          </a:p>
        </p:txBody>
      </p:sp>
      <p:sp>
        <p:nvSpPr>
          <p:cNvPr id="1048630" name="TextBox 17"/>
          <p:cNvSpPr txBox="1"/>
          <p:nvPr/>
        </p:nvSpPr>
        <p:spPr>
          <a:xfrm>
            <a:off x="1101008" y="8666615"/>
            <a:ext cx="2980438" cy="405765"/>
          </a:xfrm>
          <a:prstGeom prst="rect">
            <a:avLst/>
          </a:prstGeom>
        </p:spPr>
        <p:txBody>
          <a:bodyPr lIns="0" tIns="0" rIns="0" bIns="0" rtlCol="0" anchor="t">
            <a:spAutoFit/>
          </a:bodyPr>
          <a:lstStyle/>
          <a:p>
            <a:pPr algn="l">
              <a:lnSpc>
                <a:spcPts val="3359"/>
              </a:lnSpc>
              <a:spcBef>
                <a:spcPct val="0"/>
              </a:spcBef>
            </a:pPr>
            <a:r>
              <a:rPr lang="en-US" sz="2400">
                <a:solidFill>
                  <a:srgbClr val="0665BE"/>
                </a:solidFill>
                <a:latin typeface="Gordita"/>
                <a:ea typeface="Gordita"/>
                <a:cs typeface="Gordita"/>
                <a:sym typeface="Gordita"/>
              </a:rPr>
              <a:t>Presented By:</a:t>
            </a:r>
          </a:p>
        </p:txBody>
      </p:sp>
      <p:sp>
        <p:nvSpPr>
          <p:cNvPr id="1048631" name="TextBox 18"/>
          <p:cNvSpPr txBox="1"/>
          <p:nvPr/>
        </p:nvSpPr>
        <p:spPr>
          <a:xfrm>
            <a:off x="3449932" y="8666615"/>
            <a:ext cx="3272606" cy="401135"/>
          </a:xfrm>
          <a:prstGeom prst="rect">
            <a:avLst/>
          </a:prstGeom>
        </p:spPr>
        <p:txBody>
          <a:bodyPr wrap="square" lIns="0" tIns="0" rIns="0" bIns="0" rtlCol="0" anchor="t">
            <a:spAutoFit/>
          </a:bodyPr>
          <a:lstStyle/>
          <a:p>
            <a:pPr algn="l">
              <a:lnSpc>
                <a:spcPts val="3359"/>
              </a:lnSpc>
              <a:spcBef>
                <a:spcPct val="0"/>
              </a:spcBef>
            </a:pPr>
            <a:r>
              <a:rPr lang="en-US" sz="2400" b="1" dirty="0" smtClean="0">
                <a:solidFill>
                  <a:srgbClr val="B06E10"/>
                </a:solidFill>
                <a:latin typeface="Gordita Bold"/>
                <a:ea typeface="Gordita Bold"/>
                <a:cs typeface="Gordita Bold"/>
                <a:sym typeface="Gordita Bold"/>
              </a:rPr>
              <a:t>Rosemary Mtape</a:t>
            </a:r>
          </a:p>
        </p:txBody>
      </p:sp>
      <p:sp>
        <p:nvSpPr>
          <p:cNvPr id="1048632" name="TextBox 19"/>
          <p:cNvSpPr txBox="1"/>
          <p:nvPr/>
        </p:nvSpPr>
        <p:spPr>
          <a:xfrm>
            <a:off x="2427121" y="1352155"/>
            <a:ext cx="1772505" cy="82486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0" y="6096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3"/>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445647"/>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4"/>
            <a:stretch>
              <a:fillRect t="-28220"/>
            </a:stretch>
          </a:blipFill>
        </p:spPr>
      </p:sp>
      <p:sp>
        <p:nvSpPr>
          <p:cNvPr id="1048660" name="TextBox 9"/>
          <p:cNvSpPr txBox="1"/>
          <p:nvPr/>
        </p:nvSpPr>
        <p:spPr>
          <a:xfrm>
            <a:off x="-35560" y="-57660"/>
            <a:ext cx="999474" cy="785313"/>
          </a:xfrm>
          <a:prstGeom prst="rect">
            <a:avLst/>
          </a:prstGeom>
        </p:spPr>
        <p:txBody>
          <a:bodyPr lIns="0" tIns="0" rIns="0" bIns="0" rtlCol="0" anchor="t">
            <a:spAutoFit/>
          </a:bodyPr>
          <a:lstStyle/>
          <a:p>
            <a:pPr algn="l">
              <a:lnSpc>
                <a:spcPts val="6069"/>
              </a:lnSpc>
            </a:pPr>
            <a:r>
              <a:rPr lang="en-US" sz="5324" b="1" dirty="0" smtClean="0">
                <a:solidFill>
                  <a:srgbClr val="2D0829"/>
                </a:solidFill>
                <a:latin typeface="Roboto Condensed Bold"/>
                <a:ea typeface="Roboto Condensed Bold"/>
                <a:cs typeface="Roboto Condensed Bold"/>
                <a:sym typeface="Roboto Condensed Bold"/>
              </a:rPr>
              <a:t>05</a:t>
            </a:r>
            <a:endParaRPr lang="en-US" sz="5324" b="1" dirty="0">
              <a:solidFill>
                <a:srgbClr val="2D0829"/>
              </a:solidFill>
              <a:latin typeface="Roboto Condensed Bold"/>
              <a:ea typeface="Roboto Condensed Bold"/>
              <a:cs typeface="Roboto Condensed Bold"/>
              <a:sym typeface="Roboto Condensed Bold"/>
            </a:endParaRPr>
          </a:p>
        </p:txBody>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2" name="TextBox 11"/>
          <p:cNvSpPr txBox="1"/>
          <p:nvPr/>
        </p:nvSpPr>
        <p:spPr>
          <a:xfrm>
            <a:off x="806854" y="-338459"/>
            <a:ext cx="6187287" cy="1077218"/>
          </a:xfrm>
          <a:prstGeom prst="rect">
            <a:avLst/>
          </a:prstGeom>
        </p:spPr>
        <p:txBody>
          <a:bodyPr wrap="square" lIns="0" tIns="0" rIns="0" bIns="0" rtlCol="0" anchor="t">
            <a:spAutoFit/>
          </a:bodyPr>
          <a:lstStyle/>
          <a:p>
            <a:pPr algn="l">
              <a:lnSpc>
                <a:spcPts val="8400"/>
              </a:lnSpc>
            </a:pPr>
            <a:r>
              <a:rPr lang="en-US" sz="2800" b="1" dirty="0" smtClean="0">
                <a:solidFill>
                  <a:srgbClr val="0665BE"/>
                </a:solidFill>
                <a:latin typeface="Gordita Bold"/>
                <a:ea typeface="Gordita Bold"/>
                <a:cs typeface="Gordita Bold"/>
                <a:sym typeface="Gordita Bold"/>
              </a:rPr>
              <a:t>External Factor Analysis  </a:t>
            </a:r>
            <a:r>
              <a:rPr lang="en-US" sz="2800" b="1" dirty="0">
                <a:solidFill>
                  <a:srgbClr val="0665BE"/>
                </a:solidFill>
                <a:latin typeface="Gordita Bold"/>
                <a:ea typeface="Gordita Bold"/>
                <a:cs typeface="Gordita Bold"/>
                <a:sym typeface="Gordita Bold"/>
              </a:rPr>
              <a:t>Insights</a:t>
            </a:r>
          </a:p>
        </p:txBody>
      </p:sp>
      <p:sp>
        <p:nvSpPr>
          <p:cNvPr id="1048663" name="TextBox 14"/>
          <p:cNvSpPr txBox="1"/>
          <p:nvPr/>
        </p:nvSpPr>
        <p:spPr>
          <a:xfrm>
            <a:off x="-30480" y="6356236"/>
            <a:ext cx="18348960" cy="2769989"/>
          </a:xfrm>
          <a:prstGeom prst="rect">
            <a:avLst/>
          </a:prstGeom>
        </p:spPr>
        <p:txBody>
          <a:bodyPr wrap="square" lIns="0" tIns="0" rIns="0" bIns="0" rtlCol="0" anchor="t">
            <a:spAutoFit/>
          </a:bodyPr>
          <a:lstStyle/>
          <a:p>
            <a:pPr algn="just">
              <a:lnSpc>
                <a:spcPts val="3639"/>
              </a:lnSpc>
            </a:pPr>
            <a:r>
              <a:rPr lang="en-US" sz="2800" dirty="0"/>
              <a:t>The chart depicting productivity improvement by weather conditions shows that farmers experience similar levels of productivity enhancement across good, moderate, and poor weather conditions, indicating that other factors may mitigate the adverse effects of less favorable weather. Similarly, the analysis of productivity improvement by market access reveals consistent outcomes across low, moderate, and high market access levels. This suggests that while market access is crucial, its influence on productivity may be less pronounced than expected, highlighting the need for a multifaceted approach to enhance agricultural performance beyond just these external factors.</a:t>
            </a:r>
            <a:endParaRPr lang="en-US" sz="2799" dirty="0">
              <a:solidFill>
                <a:srgbClr val="000000"/>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1" y="946903"/>
            <a:ext cx="8463701" cy="5210175"/>
          </a:xfrm>
          <a:prstGeom prst="rect">
            <a:avLst/>
          </a:prstGeom>
        </p:spPr>
      </p:pic>
      <p:pic>
        <p:nvPicPr>
          <p:cNvPr id="3" name="Picture 2"/>
          <p:cNvPicPr>
            <a:picLocks noChangeAspect="1"/>
          </p:cNvPicPr>
          <p:nvPr/>
        </p:nvPicPr>
        <p:blipFill>
          <a:blip r:embed="rId6"/>
          <a:stretch>
            <a:fillRect/>
          </a:stretch>
        </p:blipFill>
        <p:spPr>
          <a:xfrm>
            <a:off x="8997102" y="946903"/>
            <a:ext cx="8757497" cy="5210175"/>
          </a:xfrm>
          <a:prstGeom prst="rect">
            <a:avLst/>
          </a:prstGeom>
        </p:spPr>
      </p:pic>
    </p:spTree>
    <p:extLst>
      <p:ext uri="{BB962C8B-B14F-4D97-AF65-F5344CB8AC3E}">
        <p14:creationId xmlns:p14="http://schemas.microsoft.com/office/powerpoint/2010/main" val="3266615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1016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3"/>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4"/>
            <a:stretch>
              <a:fillRect t="-28220"/>
            </a:stretch>
          </a:blipFill>
        </p:spPr>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2" name="TextBox 11"/>
          <p:cNvSpPr txBox="1"/>
          <p:nvPr/>
        </p:nvSpPr>
        <p:spPr>
          <a:xfrm>
            <a:off x="157417" y="-223917"/>
            <a:ext cx="4358487" cy="1077218"/>
          </a:xfrm>
          <a:prstGeom prst="rect">
            <a:avLst/>
          </a:prstGeom>
        </p:spPr>
        <p:txBody>
          <a:bodyPr wrap="square" lIns="0" tIns="0" rIns="0" bIns="0" rtlCol="0" anchor="t">
            <a:spAutoFit/>
          </a:bodyPr>
          <a:lstStyle/>
          <a:p>
            <a:pPr algn="l">
              <a:lnSpc>
                <a:spcPts val="8400"/>
              </a:lnSpc>
            </a:pPr>
            <a:r>
              <a:rPr lang="en-US" sz="2800" b="1" dirty="0" smtClean="0">
                <a:solidFill>
                  <a:srgbClr val="0665BE"/>
                </a:solidFill>
                <a:latin typeface="Gordita Bold"/>
                <a:ea typeface="Gordita Bold"/>
                <a:cs typeface="Gordita Bold"/>
                <a:sym typeface="Gordita Bold"/>
              </a:rPr>
              <a:t>6.Correlation  </a:t>
            </a:r>
            <a:r>
              <a:rPr lang="en-US" sz="2800" b="1" dirty="0">
                <a:solidFill>
                  <a:srgbClr val="0665BE"/>
                </a:solidFill>
                <a:latin typeface="Gordita Bold"/>
                <a:ea typeface="Gordita Bold"/>
                <a:cs typeface="Gordita Bold"/>
                <a:sym typeface="Gordita Bold"/>
              </a:rPr>
              <a:t>Insights</a:t>
            </a:r>
          </a:p>
        </p:txBody>
      </p:sp>
      <p:sp>
        <p:nvSpPr>
          <p:cNvPr id="1048663" name="TextBox 14"/>
          <p:cNvSpPr txBox="1"/>
          <p:nvPr/>
        </p:nvSpPr>
        <p:spPr>
          <a:xfrm>
            <a:off x="294640" y="7127562"/>
            <a:ext cx="17983200" cy="2308324"/>
          </a:xfrm>
          <a:prstGeom prst="rect">
            <a:avLst/>
          </a:prstGeom>
        </p:spPr>
        <p:txBody>
          <a:bodyPr wrap="square" lIns="0" tIns="0" rIns="0" bIns="0" rtlCol="0" anchor="t">
            <a:spAutoFit/>
          </a:bodyPr>
          <a:lstStyle/>
          <a:p>
            <a:pPr algn="just">
              <a:lnSpc>
                <a:spcPts val="3639"/>
              </a:lnSpc>
            </a:pPr>
            <a:r>
              <a:rPr lang="en-US" sz="2800" dirty="0"/>
              <a:t>A strong positive correlation (0.96) exists between crop yield after loan access and productivity improvement, indicating that effective loan utilization boosts productivity. Additionally, income change is notably related to crop yield and farm size, emphasizing their importance in driving income growth. In contrast, age and interest rate show minimal correlation with key outcomes, suggesting that other factors like crop management and input purchases are more impactful in enhancing agricultural success.</a:t>
            </a:r>
            <a:endParaRPr lang="en-US" sz="2799" dirty="0">
              <a:solidFill>
                <a:srgbClr val="000000"/>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576204" y="647700"/>
            <a:ext cx="11793511" cy="6476940"/>
          </a:xfrm>
          <a:prstGeom prst="rect">
            <a:avLst/>
          </a:prstGeom>
        </p:spPr>
      </p:pic>
    </p:spTree>
    <p:extLst>
      <p:ext uri="{BB962C8B-B14F-4D97-AF65-F5344CB8AC3E}">
        <p14:creationId xmlns:p14="http://schemas.microsoft.com/office/powerpoint/2010/main" val="232611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65"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stretch>
              <a:fillRect/>
            </a:stretch>
          </a:blipFill>
        </p:spPr>
      </p:sp>
      <p:grpSp>
        <p:nvGrpSpPr>
          <p:cNvPr id="49" name="Group 4"/>
          <p:cNvGrpSpPr/>
          <p:nvPr/>
        </p:nvGrpSpPr>
        <p:grpSpPr>
          <a:xfrm>
            <a:off x="11964171" y="-1706922"/>
            <a:ext cx="13561656" cy="6800518"/>
            <a:chOff x="0" y="0"/>
            <a:chExt cx="1168600" cy="585997"/>
          </a:xfrm>
        </p:grpSpPr>
        <p:sp>
          <p:nvSpPr>
            <p:cNvPr id="1048666" name="Freeform 5"/>
            <p:cNvSpPr/>
            <p:nvPr/>
          </p:nvSpPr>
          <p:spPr>
            <a:xfrm flipH="1">
              <a:off x="0" y="0"/>
              <a:ext cx="1168600" cy="585997"/>
            </a:xfrm>
            <a:custGeom>
              <a:avLst/>
              <a:gdLst/>
              <a:ahLst/>
              <a:cxnLst/>
              <a:rect l="l" t="t" r="r" b="b"/>
              <a:pathLst>
                <a:path w="1168600" h="585997">
                  <a:moveTo>
                    <a:pt x="203200" y="0"/>
                  </a:moveTo>
                  <a:lnTo>
                    <a:pt x="1168600" y="0"/>
                  </a:lnTo>
                  <a:lnTo>
                    <a:pt x="965400" y="585997"/>
                  </a:lnTo>
                  <a:lnTo>
                    <a:pt x="0" y="585997"/>
                  </a:lnTo>
                  <a:lnTo>
                    <a:pt x="203200" y="0"/>
                  </a:lnTo>
                  <a:close/>
                </a:path>
              </a:pathLst>
            </a:custGeom>
            <a:blipFill>
              <a:blip r:embed="rId4"/>
              <a:stretch>
                <a:fillRect t="-28855" b="-4008"/>
              </a:stretch>
            </a:blipFill>
            <a:ln w="190500" cap="sq">
              <a:solidFill>
                <a:srgbClr val="B06E10"/>
              </a:solidFill>
              <a:prstDash val="solid"/>
              <a:miter/>
            </a:ln>
          </p:spPr>
        </p:sp>
      </p:grpSp>
      <p:sp>
        <p:nvSpPr>
          <p:cNvPr id="1048667" name="TextBox 6"/>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04</a:t>
            </a:r>
          </a:p>
        </p:txBody>
      </p:sp>
      <p:grpSp>
        <p:nvGrpSpPr>
          <p:cNvPr id="50" name="Group 7"/>
          <p:cNvGrpSpPr/>
          <p:nvPr/>
        </p:nvGrpSpPr>
        <p:grpSpPr>
          <a:xfrm rot="9409730">
            <a:off x="12050912" y="-2434100"/>
            <a:ext cx="1013004" cy="7749013"/>
            <a:chOff x="0" y="0"/>
            <a:chExt cx="238611" cy="1825264"/>
          </a:xfrm>
        </p:grpSpPr>
        <p:sp>
          <p:nvSpPr>
            <p:cNvPr id="1048668" name="Freeform 8"/>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0665BE"/>
            </a:solidFill>
          </p:spPr>
        </p:sp>
        <p:sp>
          <p:nvSpPr>
            <p:cNvPr id="1048669" name="TextBox 9"/>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grpSp>
        <p:nvGrpSpPr>
          <p:cNvPr id="51" name="Group 10"/>
          <p:cNvGrpSpPr/>
          <p:nvPr/>
        </p:nvGrpSpPr>
        <p:grpSpPr>
          <a:xfrm rot="-5205440">
            <a:off x="17852820" y="1582514"/>
            <a:ext cx="956062" cy="8077814"/>
            <a:chOff x="0" y="0"/>
            <a:chExt cx="225199" cy="1902713"/>
          </a:xfrm>
        </p:grpSpPr>
        <p:sp>
          <p:nvSpPr>
            <p:cNvPr id="1048670" name="Freeform 11"/>
            <p:cNvSpPr/>
            <p:nvPr/>
          </p:nvSpPr>
          <p:spPr>
            <a:xfrm>
              <a:off x="0" y="0"/>
              <a:ext cx="225199" cy="1902713"/>
            </a:xfrm>
            <a:custGeom>
              <a:avLst/>
              <a:gdLst/>
              <a:ahLst/>
              <a:cxnLst/>
              <a:rect l="l" t="t" r="r" b="b"/>
              <a:pathLst>
                <a:path w="225199" h="1902713">
                  <a:moveTo>
                    <a:pt x="112599" y="0"/>
                  </a:moveTo>
                  <a:lnTo>
                    <a:pt x="225199" y="1902713"/>
                  </a:lnTo>
                  <a:lnTo>
                    <a:pt x="0" y="1902713"/>
                  </a:lnTo>
                  <a:lnTo>
                    <a:pt x="112599" y="0"/>
                  </a:lnTo>
                  <a:close/>
                </a:path>
              </a:pathLst>
            </a:custGeom>
            <a:solidFill>
              <a:srgbClr val="0665BE"/>
            </a:solidFill>
          </p:spPr>
        </p:sp>
        <p:sp>
          <p:nvSpPr>
            <p:cNvPr id="1048671" name="TextBox 12"/>
            <p:cNvSpPr txBox="1"/>
            <p:nvPr/>
          </p:nvSpPr>
          <p:spPr>
            <a:xfrm>
              <a:off x="35187" y="845302"/>
              <a:ext cx="154824" cy="921502"/>
            </a:xfrm>
            <a:prstGeom prst="rect">
              <a:avLst/>
            </a:prstGeom>
          </p:spPr>
          <p:txBody>
            <a:bodyPr lIns="50800" tIns="50800" rIns="50800" bIns="50800" rtlCol="0" anchor="ctr"/>
            <a:lstStyle/>
            <a:p>
              <a:pPr algn="ctr">
                <a:lnSpc>
                  <a:spcPts val="2659"/>
                </a:lnSpc>
              </a:pPr>
              <a:endParaRPr/>
            </a:p>
          </p:txBody>
        </p:sp>
      </p:grpSp>
      <p:sp>
        <p:nvSpPr>
          <p:cNvPr id="1048672" name="Freeform 13"/>
          <p:cNvSpPr/>
          <p:nvPr/>
        </p:nvSpPr>
        <p:spPr>
          <a:xfrm>
            <a:off x="16294661" y="9632134"/>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stretch>
              <a:fillRect/>
            </a:stretch>
          </a:blipFill>
        </p:spPr>
      </p:sp>
      <p:sp>
        <p:nvSpPr>
          <p:cNvPr id="1048673" name="TextBox 14"/>
          <p:cNvSpPr txBox="1"/>
          <p:nvPr/>
        </p:nvSpPr>
        <p:spPr>
          <a:xfrm>
            <a:off x="2642552" y="532373"/>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1048674" name="TextBox 15"/>
          <p:cNvSpPr txBox="1"/>
          <p:nvPr/>
        </p:nvSpPr>
        <p:spPr>
          <a:xfrm>
            <a:off x="609600" y="2040489"/>
            <a:ext cx="11072617" cy="6347892"/>
          </a:xfrm>
          <a:prstGeom prst="rect">
            <a:avLst/>
          </a:prstGeom>
        </p:spPr>
        <p:txBody>
          <a:bodyPr lIns="0" tIns="0" rIns="0" bIns="0" rtlCol="0" anchor="t">
            <a:spAutoFit/>
          </a:bodyPr>
          <a:lstStyle/>
          <a:p>
            <a:pPr marL="302259" lvl="1" algn="just">
              <a:lnSpc>
                <a:spcPts val="3331"/>
              </a:lnSpc>
            </a:pPr>
            <a:r>
              <a:rPr lang="en-US" sz="2799" b="1" dirty="0" smtClean="0">
                <a:solidFill>
                  <a:srgbClr val="100F0D"/>
                </a:solidFill>
                <a:latin typeface="Poppins"/>
                <a:ea typeface="Poppins"/>
                <a:cs typeface="Poppins"/>
                <a:sym typeface="Poppins"/>
              </a:rPr>
              <a:t>Short-term recommendations</a:t>
            </a:r>
          </a:p>
          <a:p>
            <a:pPr marL="302259" lvl="1" algn="just">
              <a:lnSpc>
                <a:spcPts val="3331"/>
              </a:lnSpc>
            </a:pPr>
            <a:endParaRPr lang="en-US" sz="2799" b="1" dirty="0" smtClean="0">
              <a:solidFill>
                <a:srgbClr val="100F0D"/>
              </a:solidFill>
              <a:latin typeface="Poppins"/>
              <a:ea typeface="Poppins"/>
              <a:cs typeface="Poppins"/>
              <a:sym typeface="Poppins"/>
            </a:endParaRPr>
          </a:p>
          <a:p>
            <a:pPr marL="759459" lvl="1" indent="-457200" algn="just">
              <a:lnSpc>
                <a:spcPts val="3331"/>
              </a:lnSpc>
              <a:buFont typeface="Wingdings" panose="05000000000000000000" pitchFamily="2" charset="2"/>
              <a:buChar char="v"/>
            </a:pPr>
            <a:r>
              <a:rPr lang="en-US" sz="2799" b="1" dirty="0">
                <a:solidFill>
                  <a:srgbClr val="100F0D"/>
                </a:solidFill>
                <a:latin typeface="Poppins"/>
                <a:ea typeface="Poppins"/>
                <a:cs typeface="Poppins"/>
                <a:sym typeface="Poppins"/>
              </a:rPr>
              <a:t>Enhance Financial Literacy Programs: </a:t>
            </a:r>
            <a:r>
              <a:rPr lang="en-US" sz="2799" dirty="0">
                <a:solidFill>
                  <a:srgbClr val="100F0D"/>
                </a:solidFill>
                <a:latin typeface="Poppins"/>
                <a:ea typeface="Poppins"/>
                <a:cs typeface="Poppins"/>
                <a:sym typeface="Poppins"/>
              </a:rPr>
              <a:t>Implement workshops and training sessions for farmers to improve their understanding of credit options, loan management, and effective use of agricultural inputs</a:t>
            </a:r>
            <a:r>
              <a:rPr lang="en-US" sz="2799"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v"/>
            </a:pPr>
            <a:r>
              <a:rPr lang="en-US" sz="2799" b="1" dirty="0" smtClean="0">
                <a:solidFill>
                  <a:srgbClr val="100F0D"/>
                </a:solidFill>
                <a:latin typeface="Poppins"/>
                <a:ea typeface="Poppins"/>
                <a:cs typeface="Poppins"/>
                <a:sym typeface="Poppins"/>
              </a:rPr>
              <a:t>Promote </a:t>
            </a:r>
            <a:r>
              <a:rPr lang="en-US" sz="2799" b="1" dirty="0">
                <a:solidFill>
                  <a:srgbClr val="100F0D"/>
                </a:solidFill>
                <a:latin typeface="Poppins"/>
                <a:ea typeface="Poppins"/>
                <a:cs typeface="Poppins"/>
                <a:sym typeface="Poppins"/>
              </a:rPr>
              <a:t>Gender Inclusivity: </a:t>
            </a:r>
            <a:r>
              <a:rPr lang="en-US" sz="2799" dirty="0">
                <a:solidFill>
                  <a:srgbClr val="100F0D"/>
                </a:solidFill>
                <a:latin typeface="Poppins"/>
                <a:ea typeface="Poppins"/>
                <a:cs typeface="Poppins"/>
                <a:sym typeface="Poppins"/>
              </a:rPr>
              <a:t>Develop targeted outreach programs to encourage female farmers to access credit and agricultural resources, ensuring equitable access to financial support</a:t>
            </a:r>
            <a:r>
              <a:rPr lang="en-US" sz="2799"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v"/>
            </a:pPr>
            <a:r>
              <a:rPr lang="en-US" sz="2799" b="1" dirty="0" smtClean="0">
                <a:solidFill>
                  <a:srgbClr val="100F0D"/>
                </a:solidFill>
                <a:latin typeface="Poppins"/>
                <a:ea typeface="Poppins"/>
                <a:cs typeface="Poppins"/>
                <a:sym typeface="Poppins"/>
              </a:rPr>
              <a:t>Tailor </a:t>
            </a:r>
            <a:r>
              <a:rPr lang="en-US" sz="2799" b="1" dirty="0">
                <a:solidFill>
                  <a:srgbClr val="100F0D"/>
                </a:solidFill>
                <a:latin typeface="Poppins"/>
                <a:ea typeface="Poppins"/>
                <a:cs typeface="Poppins"/>
                <a:sym typeface="Poppins"/>
              </a:rPr>
              <a:t>Loan Products</a:t>
            </a:r>
            <a:r>
              <a:rPr lang="en-US" sz="2799" dirty="0">
                <a:solidFill>
                  <a:srgbClr val="100F0D"/>
                </a:solidFill>
                <a:latin typeface="Poppins"/>
                <a:ea typeface="Poppins"/>
                <a:cs typeface="Poppins"/>
                <a:sym typeface="Poppins"/>
              </a:rPr>
              <a:t>: Adjust loan products to better match the specific needs of farmers, such as offering smaller, more flexible loans for younger farmers or those with less experience.  </a:t>
            </a:r>
          </a:p>
          <a:p>
            <a:pPr marL="302259" lvl="1" algn="just">
              <a:lnSpc>
                <a:spcPts val="3331"/>
              </a:lnSpc>
            </a:pPr>
            <a:endParaRPr lang="en-US" sz="2799" dirty="0">
              <a:solidFill>
                <a:srgbClr val="100F0D"/>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65"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stretch>
              <a:fillRect/>
            </a:stretch>
          </a:blipFill>
        </p:spPr>
      </p:sp>
      <p:grpSp>
        <p:nvGrpSpPr>
          <p:cNvPr id="49" name="Group 4"/>
          <p:cNvGrpSpPr/>
          <p:nvPr/>
        </p:nvGrpSpPr>
        <p:grpSpPr>
          <a:xfrm>
            <a:off x="11964171" y="-1706922"/>
            <a:ext cx="13561656" cy="6800518"/>
            <a:chOff x="0" y="0"/>
            <a:chExt cx="1168600" cy="585997"/>
          </a:xfrm>
        </p:grpSpPr>
        <p:sp>
          <p:nvSpPr>
            <p:cNvPr id="1048666" name="Freeform 5"/>
            <p:cNvSpPr/>
            <p:nvPr/>
          </p:nvSpPr>
          <p:spPr>
            <a:xfrm flipH="1">
              <a:off x="0" y="0"/>
              <a:ext cx="1168600" cy="585997"/>
            </a:xfrm>
            <a:custGeom>
              <a:avLst/>
              <a:gdLst/>
              <a:ahLst/>
              <a:cxnLst/>
              <a:rect l="l" t="t" r="r" b="b"/>
              <a:pathLst>
                <a:path w="1168600" h="585997">
                  <a:moveTo>
                    <a:pt x="203200" y="0"/>
                  </a:moveTo>
                  <a:lnTo>
                    <a:pt x="1168600" y="0"/>
                  </a:lnTo>
                  <a:lnTo>
                    <a:pt x="965400" y="585997"/>
                  </a:lnTo>
                  <a:lnTo>
                    <a:pt x="0" y="585997"/>
                  </a:lnTo>
                  <a:lnTo>
                    <a:pt x="203200" y="0"/>
                  </a:lnTo>
                  <a:close/>
                </a:path>
              </a:pathLst>
            </a:custGeom>
            <a:blipFill>
              <a:blip r:embed="rId4"/>
              <a:stretch>
                <a:fillRect t="-28855" b="-4008"/>
              </a:stretch>
            </a:blipFill>
            <a:ln w="190500" cap="sq">
              <a:solidFill>
                <a:srgbClr val="B06E10"/>
              </a:solidFill>
              <a:prstDash val="solid"/>
              <a:miter/>
            </a:ln>
          </p:spPr>
        </p:sp>
      </p:grpSp>
      <p:sp>
        <p:nvSpPr>
          <p:cNvPr id="1048667" name="TextBox 6"/>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04</a:t>
            </a:r>
          </a:p>
        </p:txBody>
      </p:sp>
      <p:grpSp>
        <p:nvGrpSpPr>
          <p:cNvPr id="50" name="Group 7"/>
          <p:cNvGrpSpPr/>
          <p:nvPr/>
        </p:nvGrpSpPr>
        <p:grpSpPr>
          <a:xfrm rot="9409730">
            <a:off x="12050912" y="-2434100"/>
            <a:ext cx="1013004" cy="7749013"/>
            <a:chOff x="0" y="0"/>
            <a:chExt cx="238611" cy="1825264"/>
          </a:xfrm>
        </p:grpSpPr>
        <p:sp>
          <p:nvSpPr>
            <p:cNvPr id="1048668" name="Freeform 8"/>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0665BE"/>
            </a:solidFill>
          </p:spPr>
        </p:sp>
        <p:sp>
          <p:nvSpPr>
            <p:cNvPr id="1048669" name="TextBox 9"/>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grpSp>
        <p:nvGrpSpPr>
          <p:cNvPr id="51" name="Group 10"/>
          <p:cNvGrpSpPr/>
          <p:nvPr/>
        </p:nvGrpSpPr>
        <p:grpSpPr>
          <a:xfrm rot="-5205440">
            <a:off x="17852820" y="1582514"/>
            <a:ext cx="956062" cy="8077814"/>
            <a:chOff x="0" y="0"/>
            <a:chExt cx="225199" cy="1902713"/>
          </a:xfrm>
        </p:grpSpPr>
        <p:sp>
          <p:nvSpPr>
            <p:cNvPr id="1048670" name="Freeform 11"/>
            <p:cNvSpPr/>
            <p:nvPr/>
          </p:nvSpPr>
          <p:spPr>
            <a:xfrm>
              <a:off x="0" y="0"/>
              <a:ext cx="225199" cy="1902713"/>
            </a:xfrm>
            <a:custGeom>
              <a:avLst/>
              <a:gdLst/>
              <a:ahLst/>
              <a:cxnLst/>
              <a:rect l="l" t="t" r="r" b="b"/>
              <a:pathLst>
                <a:path w="225199" h="1902713">
                  <a:moveTo>
                    <a:pt x="112599" y="0"/>
                  </a:moveTo>
                  <a:lnTo>
                    <a:pt x="225199" y="1902713"/>
                  </a:lnTo>
                  <a:lnTo>
                    <a:pt x="0" y="1902713"/>
                  </a:lnTo>
                  <a:lnTo>
                    <a:pt x="112599" y="0"/>
                  </a:lnTo>
                  <a:close/>
                </a:path>
              </a:pathLst>
            </a:custGeom>
            <a:solidFill>
              <a:srgbClr val="0665BE"/>
            </a:solidFill>
          </p:spPr>
        </p:sp>
        <p:sp>
          <p:nvSpPr>
            <p:cNvPr id="1048671" name="TextBox 12"/>
            <p:cNvSpPr txBox="1"/>
            <p:nvPr/>
          </p:nvSpPr>
          <p:spPr>
            <a:xfrm>
              <a:off x="35187" y="845302"/>
              <a:ext cx="154824" cy="921502"/>
            </a:xfrm>
            <a:prstGeom prst="rect">
              <a:avLst/>
            </a:prstGeom>
          </p:spPr>
          <p:txBody>
            <a:bodyPr lIns="50800" tIns="50800" rIns="50800" bIns="50800" rtlCol="0" anchor="ctr"/>
            <a:lstStyle/>
            <a:p>
              <a:pPr algn="ctr">
                <a:lnSpc>
                  <a:spcPts val="2659"/>
                </a:lnSpc>
              </a:pPr>
              <a:endParaRPr/>
            </a:p>
          </p:txBody>
        </p:sp>
      </p:grpSp>
      <p:sp>
        <p:nvSpPr>
          <p:cNvPr id="1048672" name="Freeform 13"/>
          <p:cNvSpPr/>
          <p:nvPr/>
        </p:nvSpPr>
        <p:spPr>
          <a:xfrm>
            <a:off x="16294661" y="9632134"/>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stretch>
              <a:fillRect/>
            </a:stretch>
          </a:blipFill>
        </p:spPr>
      </p:sp>
      <p:sp>
        <p:nvSpPr>
          <p:cNvPr id="1048673" name="TextBox 14"/>
          <p:cNvSpPr txBox="1"/>
          <p:nvPr/>
        </p:nvSpPr>
        <p:spPr>
          <a:xfrm>
            <a:off x="2649479" y="533080"/>
            <a:ext cx="9404770"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Recommendation</a:t>
            </a:r>
          </a:p>
        </p:txBody>
      </p:sp>
      <p:sp>
        <p:nvSpPr>
          <p:cNvPr id="1048674" name="TextBox 15"/>
          <p:cNvSpPr txBox="1"/>
          <p:nvPr/>
        </p:nvSpPr>
        <p:spPr>
          <a:xfrm>
            <a:off x="533400" y="1873172"/>
            <a:ext cx="11072617" cy="4655121"/>
          </a:xfrm>
          <a:prstGeom prst="rect">
            <a:avLst/>
          </a:prstGeom>
        </p:spPr>
        <p:txBody>
          <a:bodyPr lIns="0" tIns="0" rIns="0" bIns="0" rtlCol="0" anchor="t">
            <a:spAutoFit/>
          </a:bodyPr>
          <a:lstStyle/>
          <a:p>
            <a:pPr marL="302259" lvl="1" algn="just">
              <a:lnSpc>
                <a:spcPts val="3331"/>
              </a:lnSpc>
            </a:pPr>
            <a:r>
              <a:rPr lang="en-US" sz="2799" b="1" dirty="0" smtClean="0">
                <a:solidFill>
                  <a:srgbClr val="100F0D"/>
                </a:solidFill>
                <a:latin typeface="Poppins"/>
                <a:ea typeface="Poppins"/>
                <a:cs typeface="Poppins"/>
                <a:sym typeface="Poppins"/>
              </a:rPr>
              <a:t>Long-term recommendations</a:t>
            </a:r>
          </a:p>
          <a:p>
            <a:pPr marL="302259" lvl="1" algn="just">
              <a:lnSpc>
                <a:spcPts val="3331"/>
              </a:lnSpc>
            </a:pPr>
            <a:endParaRPr lang="en-US" sz="2799" b="1" dirty="0">
              <a:solidFill>
                <a:srgbClr val="100F0D"/>
              </a:solidFill>
              <a:latin typeface="Poppins"/>
              <a:ea typeface="Poppins"/>
              <a:cs typeface="Poppins"/>
              <a:sym typeface="Poppins"/>
            </a:endParaRPr>
          </a:p>
          <a:p>
            <a:pPr marL="759459" lvl="1" indent="-457200" algn="just">
              <a:lnSpc>
                <a:spcPts val="3331"/>
              </a:lnSpc>
              <a:buFont typeface="Wingdings" panose="05000000000000000000" pitchFamily="2" charset="2"/>
              <a:buChar char="v"/>
            </a:pPr>
            <a:r>
              <a:rPr lang="en-US" sz="2799" b="1" dirty="0" smtClean="0">
                <a:solidFill>
                  <a:srgbClr val="100F0D"/>
                </a:solidFill>
                <a:latin typeface="Poppins"/>
                <a:ea typeface="Poppins"/>
                <a:cs typeface="Poppins"/>
                <a:sym typeface="Poppins"/>
              </a:rPr>
              <a:t>Implement </a:t>
            </a:r>
            <a:r>
              <a:rPr lang="en-US" sz="2799" b="1" dirty="0">
                <a:solidFill>
                  <a:srgbClr val="100F0D"/>
                </a:solidFill>
                <a:latin typeface="Poppins"/>
                <a:ea typeface="Poppins"/>
                <a:cs typeface="Poppins"/>
                <a:sym typeface="Poppins"/>
              </a:rPr>
              <a:t>Weather-Resilient Practices: </a:t>
            </a:r>
            <a:r>
              <a:rPr lang="en-US" sz="2799" dirty="0">
                <a:solidFill>
                  <a:srgbClr val="100F0D"/>
                </a:solidFill>
                <a:latin typeface="Poppins"/>
                <a:ea typeface="Poppins"/>
                <a:cs typeface="Poppins"/>
                <a:sym typeface="Poppins"/>
              </a:rPr>
              <a:t>Encourage the adoption of climate-smart agriculture practices to help farmers adapt to changing weather conditions, thereby improving resilience and productivity in the long run</a:t>
            </a:r>
            <a:r>
              <a:rPr lang="en-US" sz="2799" b="1"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v"/>
            </a:pPr>
            <a:r>
              <a:rPr lang="en-US" sz="2799" b="1" dirty="0">
                <a:solidFill>
                  <a:srgbClr val="100F0D"/>
                </a:solidFill>
                <a:latin typeface="Poppins"/>
                <a:ea typeface="Poppins"/>
                <a:cs typeface="Poppins"/>
                <a:sym typeface="Poppins"/>
              </a:rPr>
              <a:t>Strengthen Market Access: </a:t>
            </a:r>
            <a:r>
              <a:rPr lang="en-US" sz="2799" dirty="0">
                <a:solidFill>
                  <a:srgbClr val="100F0D"/>
                </a:solidFill>
                <a:latin typeface="Poppins"/>
                <a:ea typeface="Poppins"/>
                <a:cs typeface="Poppins"/>
                <a:sym typeface="Poppins"/>
              </a:rPr>
              <a:t>Work on improving infrastructure and supply chain logistics to enhance farmers' access to markets, enabling them to sell their products at better prices.</a:t>
            </a:r>
          </a:p>
          <a:p>
            <a:pPr marL="302259" lvl="1" algn="just">
              <a:lnSpc>
                <a:spcPts val="3331"/>
              </a:lnSpc>
            </a:pPr>
            <a:endParaRPr lang="en-US" sz="2799" b="1"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3557856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2" name="TextBox 11"/>
          <p:cNvSpPr txBox="1"/>
          <p:nvPr/>
        </p:nvSpPr>
        <p:spPr>
          <a:xfrm>
            <a:off x="-15224" y="78107"/>
            <a:ext cx="11325805"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Implementation Plan</a:t>
            </a:r>
          </a:p>
        </p:txBody>
      </p:sp>
      <p:sp>
        <p:nvSpPr>
          <p:cNvPr id="1048683" name="TextBox 12"/>
          <p:cNvSpPr txBox="1"/>
          <p:nvPr/>
        </p:nvSpPr>
        <p:spPr>
          <a:xfrm>
            <a:off x="82531" y="1429529"/>
            <a:ext cx="11027597" cy="5924699"/>
          </a:xfrm>
          <a:prstGeom prst="rect">
            <a:avLst/>
          </a:prstGeom>
        </p:spPr>
        <p:txBody>
          <a:bodyPr lIns="0" tIns="0" rIns="0" bIns="0" rtlCol="0" anchor="t">
            <a:spAutoFit/>
          </a:bodyPr>
          <a:lstStyle/>
          <a:p>
            <a:pPr marL="302259" lvl="1" algn="just">
              <a:lnSpc>
                <a:spcPts val="3331"/>
              </a:lnSpc>
            </a:pPr>
            <a:r>
              <a:rPr lang="en-US" sz="2799" b="1" dirty="0" smtClean="0">
                <a:solidFill>
                  <a:srgbClr val="100F0D"/>
                </a:solidFill>
                <a:latin typeface="Poppins"/>
                <a:ea typeface="Poppins"/>
                <a:cs typeface="Poppins"/>
                <a:sym typeface="Poppins"/>
              </a:rPr>
              <a:t>Short-Term </a:t>
            </a:r>
            <a:r>
              <a:rPr lang="en-US" sz="2799" b="1" dirty="0">
                <a:solidFill>
                  <a:srgbClr val="100F0D"/>
                </a:solidFill>
                <a:latin typeface="Poppins"/>
                <a:ea typeface="Poppins"/>
                <a:cs typeface="Poppins"/>
                <a:sym typeface="Poppins"/>
              </a:rPr>
              <a:t>Implementation </a:t>
            </a:r>
            <a:r>
              <a:rPr lang="en-US" sz="2799" b="1" dirty="0" smtClean="0">
                <a:solidFill>
                  <a:srgbClr val="100F0D"/>
                </a:solidFill>
                <a:latin typeface="Poppins"/>
                <a:ea typeface="Poppins"/>
                <a:cs typeface="Poppins"/>
                <a:sym typeface="Poppins"/>
              </a:rPr>
              <a:t>Plan</a:t>
            </a:r>
          </a:p>
          <a:p>
            <a:pPr marL="302259" lvl="1" algn="just">
              <a:lnSpc>
                <a:spcPts val="3331"/>
              </a:lnSpc>
            </a:pPr>
            <a:endParaRPr lang="en-US" sz="2799" b="1" dirty="0" smtClean="0">
              <a:solidFill>
                <a:srgbClr val="100F0D"/>
              </a:solidFill>
              <a:latin typeface="Poppins"/>
              <a:ea typeface="Poppins"/>
              <a:cs typeface="Poppins"/>
              <a:sym typeface="Poppins"/>
            </a:endParaRPr>
          </a:p>
          <a:p>
            <a:pPr marL="816609" lvl="1" indent="-514350" algn="just">
              <a:lnSpc>
                <a:spcPts val="3331"/>
              </a:lnSpc>
              <a:buAutoNum type="arabicPeriod"/>
            </a:pPr>
            <a:r>
              <a:rPr lang="en-US" sz="2799" b="1" dirty="0" smtClean="0">
                <a:solidFill>
                  <a:srgbClr val="100F0D"/>
                </a:solidFill>
                <a:latin typeface="Poppins"/>
                <a:ea typeface="Poppins"/>
                <a:cs typeface="Poppins"/>
                <a:sym typeface="Poppins"/>
              </a:rPr>
              <a:t>Enhance </a:t>
            </a:r>
            <a:r>
              <a:rPr lang="en-US" sz="2799" b="1" dirty="0">
                <a:solidFill>
                  <a:srgbClr val="100F0D"/>
                </a:solidFill>
                <a:latin typeface="Poppins"/>
                <a:ea typeface="Poppins"/>
                <a:cs typeface="Poppins"/>
                <a:sym typeface="Poppins"/>
              </a:rPr>
              <a:t>Financial Literacy </a:t>
            </a:r>
            <a:r>
              <a:rPr lang="en-US" sz="2799" b="1" dirty="0" smtClean="0">
                <a:solidFill>
                  <a:srgbClr val="100F0D"/>
                </a:solidFill>
                <a:latin typeface="Poppins"/>
                <a:ea typeface="Poppins"/>
                <a:cs typeface="Poppins"/>
                <a:sym typeface="Poppins"/>
              </a:rPr>
              <a:t>Programs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Timeline</a:t>
            </a:r>
            <a:r>
              <a:rPr lang="en-US" sz="2799" dirty="0">
                <a:solidFill>
                  <a:srgbClr val="100F0D"/>
                </a:solidFill>
                <a:latin typeface="Poppins"/>
                <a:ea typeface="Poppins"/>
                <a:cs typeface="Poppins"/>
                <a:sym typeface="Poppins"/>
              </a:rPr>
              <a:t>: 1-3 </a:t>
            </a:r>
            <a:r>
              <a:rPr lang="en-US" sz="2799" dirty="0" smtClean="0">
                <a:solidFill>
                  <a:srgbClr val="100F0D"/>
                </a:solidFill>
                <a:latin typeface="Poppins"/>
                <a:ea typeface="Poppins"/>
                <a:cs typeface="Poppins"/>
                <a:sym typeface="Poppins"/>
              </a:rPr>
              <a:t>months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Resources </a:t>
            </a:r>
            <a:r>
              <a:rPr lang="en-US" sz="2799" dirty="0">
                <a:solidFill>
                  <a:srgbClr val="100F0D"/>
                </a:solidFill>
                <a:latin typeface="Poppins"/>
                <a:ea typeface="Poppins"/>
                <a:cs typeface="Poppins"/>
                <a:sym typeface="Poppins"/>
              </a:rPr>
              <a:t>Required: Training materials, facilitators, venues for workshops</a:t>
            </a:r>
            <a:r>
              <a:rPr lang="en-US" sz="2799"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Key </a:t>
            </a:r>
            <a:r>
              <a:rPr lang="en-US" sz="2799" dirty="0">
                <a:solidFill>
                  <a:srgbClr val="100F0D"/>
                </a:solidFill>
                <a:latin typeface="Poppins"/>
                <a:ea typeface="Poppins"/>
                <a:cs typeface="Poppins"/>
                <a:sym typeface="Poppins"/>
              </a:rPr>
              <a:t>Stakeholders: Local agricultural extension officers, community leaders, </a:t>
            </a:r>
            <a:r>
              <a:rPr lang="en-US" sz="2799" dirty="0" smtClean="0">
                <a:solidFill>
                  <a:srgbClr val="100F0D"/>
                </a:solidFill>
                <a:latin typeface="Poppins"/>
                <a:ea typeface="Poppins"/>
                <a:cs typeface="Poppins"/>
                <a:sym typeface="Poppins"/>
              </a:rPr>
              <a:t>NGOs.</a:t>
            </a:r>
          </a:p>
          <a:p>
            <a:pPr marL="302259" lvl="1" algn="just">
              <a:lnSpc>
                <a:spcPts val="3331"/>
              </a:lnSpc>
            </a:pPr>
            <a:r>
              <a:rPr lang="en-US" sz="2799" dirty="0" smtClean="0">
                <a:solidFill>
                  <a:srgbClr val="100F0D"/>
                </a:solidFill>
                <a:latin typeface="Poppins"/>
                <a:ea typeface="Poppins"/>
                <a:cs typeface="Poppins"/>
                <a:sym typeface="Poppins"/>
              </a:rPr>
              <a:t>2. </a:t>
            </a:r>
            <a:r>
              <a:rPr lang="en-US" sz="2799" b="1" dirty="0" smtClean="0">
                <a:solidFill>
                  <a:srgbClr val="100F0D"/>
                </a:solidFill>
                <a:latin typeface="Poppins"/>
                <a:ea typeface="Poppins"/>
                <a:cs typeface="Poppins"/>
                <a:sym typeface="Poppins"/>
              </a:rPr>
              <a:t>Promote</a:t>
            </a:r>
            <a:r>
              <a:rPr lang="en-US" sz="2799" dirty="0" smtClean="0">
                <a:solidFill>
                  <a:srgbClr val="100F0D"/>
                </a:solidFill>
                <a:latin typeface="Poppins"/>
                <a:ea typeface="Poppins"/>
                <a:cs typeface="Poppins"/>
                <a:sym typeface="Poppins"/>
              </a:rPr>
              <a:t> </a:t>
            </a:r>
            <a:r>
              <a:rPr lang="en-US" sz="2799" b="1" dirty="0" smtClean="0">
                <a:solidFill>
                  <a:srgbClr val="100F0D"/>
                </a:solidFill>
                <a:latin typeface="Poppins"/>
                <a:ea typeface="Poppins"/>
                <a:cs typeface="Poppins"/>
                <a:sym typeface="Poppins"/>
              </a:rPr>
              <a:t>Gender Inclusivity</a:t>
            </a:r>
          </a:p>
          <a:p>
            <a:pPr marL="759459" lvl="1" indent="-457200" algn="just">
              <a:lnSpc>
                <a:spcPts val="3331"/>
              </a:lnSpc>
              <a:buFont typeface="Wingdings" panose="05000000000000000000" pitchFamily="2" charset="2"/>
              <a:buChar char="§"/>
            </a:pPr>
            <a:r>
              <a:rPr lang="en-US" sz="2799" b="1" dirty="0" smtClean="0">
                <a:solidFill>
                  <a:srgbClr val="100F0D"/>
                </a:solidFill>
                <a:latin typeface="Poppins"/>
                <a:ea typeface="Poppins"/>
                <a:cs typeface="Poppins"/>
                <a:sym typeface="Poppins"/>
              </a:rPr>
              <a:t>T</a:t>
            </a:r>
            <a:r>
              <a:rPr lang="en-US" sz="2799" dirty="0" smtClean="0">
                <a:solidFill>
                  <a:srgbClr val="100F0D"/>
                </a:solidFill>
                <a:latin typeface="Poppins"/>
                <a:ea typeface="Poppins"/>
                <a:cs typeface="Poppins"/>
                <a:sym typeface="Poppins"/>
              </a:rPr>
              <a:t>imeline: </a:t>
            </a:r>
            <a:r>
              <a:rPr lang="en-US" sz="2799" dirty="0">
                <a:solidFill>
                  <a:srgbClr val="100F0D"/>
                </a:solidFill>
                <a:latin typeface="Poppins"/>
                <a:ea typeface="Poppins"/>
                <a:cs typeface="Poppins"/>
                <a:sym typeface="Poppins"/>
              </a:rPr>
              <a:t>1-3 </a:t>
            </a:r>
            <a:r>
              <a:rPr lang="en-US" sz="2799" dirty="0" smtClean="0">
                <a:solidFill>
                  <a:srgbClr val="100F0D"/>
                </a:solidFill>
                <a:latin typeface="Poppins"/>
                <a:ea typeface="Poppins"/>
                <a:cs typeface="Poppins"/>
                <a:sym typeface="Poppins"/>
              </a:rPr>
              <a:t>months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Resources </a:t>
            </a:r>
            <a:r>
              <a:rPr lang="en-US" sz="2799" dirty="0">
                <a:solidFill>
                  <a:srgbClr val="100F0D"/>
                </a:solidFill>
                <a:latin typeface="Poppins"/>
                <a:ea typeface="Poppins"/>
                <a:cs typeface="Poppins"/>
                <a:sym typeface="Poppins"/>
              </a:rPr>
              <a:t>Required: Outreach materials, promotional content, training resources</a:t>
            </a:r>
            <a:r>
              <a:rPr lang="en-US" sz="2799"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Key </a:t>
            </a:r>
            <a:r>
              <a:rPr lang="en-US" sz="2799" dirty="0">
                <a:solidFill>
                  <a:srgbClr val="100F0D"/>
                </a:solidFill>
                <a:latin typeface="Poppins"/>
                <a:ea typeface="Poppins"/>
                <a:cs typeface="Poppins"/>
                <a:sym typeface="Poppins"/>
              </a:rPr>
              <a:t>Stakeholders: Women’s groups, local NGOs, </a:t>
            </a:r>
            <a:r>
              <a:rPr lang="en-US" sz="2799" dirty="0" smtClean="0">
                <a:solidFill>
                  <a:srgbClr val="100F0D"/>
                </a:solidFill>
                <a:latin typeface="Poppins"/>
                <a:ea typeface="Poppins"/>
                <a:cs typeface="Poppins"/>
                <a:sym typeface="Poppins"/>
              </a:rPr>
              <a:t>community</a:t>
            </a:r>
            <a:endParaRPr lang="en-US" sz="2799" dirty="0">
              <a:solidFill>
                <a:srgbClr val="100F0D"/>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3" name="TextBox 12"/>
          <p:cNvSpPr txBox="1"/>
          <p:nvPr/>
        </p:nvSpPr>
        <p:spPr>
          <a:xfrm>
            <a:off x="284642" y="118830"/>
            <a:ext cx="11027597" cy="8887048"/>
          </a:xfrm>
          <a:prstGeom prst="rect">
            <a:avLst/>
          </a:prstGeom>
        </p:spPr>
        <p:txBody>
          <a:bodyPr lIns="0" tIns="0" rIns="0" bIns="0" rtlCol="0" anchor="t">
            <a:spAutoFit/>
          </a:bodyPr>
          <a:lstStyle/>
          <a:p>
            <a:pPr algn="just">
              <a:lnSpc>
                <a:spcPts val="3331"/>
              </a:lnSpc>
            </a:pPr>
            <a:r>
              <a:rPr lang="en-US" sz="2799" dirty="0">
                <a:solidFill>
                  <a:srgbClr val="100F0D"/>
                </a:solidFill>
                <a:latin typeface="Poppins"/>
                <a:ea typeface="Poppins"/>
                <a:cs typeface="Poppins"/>
                <a:sym typeface="Poppins"/>
              </a:rPr>
              <a:t>3</a:t>
            </a:r>
            <a:r>
              <a:rPr lang="en-US" sz="2799" dirty="0" smtClean="0">
                <a:solidFill>
                  <a:srgbClr val="100F0D"/>
                </a:solidFill>
                <a:latin typeface="Poppins"/>
                <a:ea typeface="Poppins"/>
                <a:cs typeface="Poppins"/>
                <a:sym typeface="Poppins"/>
              </a:rPr>
              <a:t>.L</a:t>
            </a:r>
            <a:r>
              <a:rPr lang="en-US" sz="2799" b="1" dirty="0" smtClean="0">
                <a:solidFill>
                  <a:srgbClr val="100F0D"/>
                </a:solidFill>
                <a:latin typeface="Poppins"/>
                <a:ea typeface="Poppins"/>
                <a:cs typeface="Poppins"/>
                <a:sym typeface="Poppins"/>
              </a:rPr>
              <a:t>oan Products</a:t>
            </a:r>
          </a:p>
          <a:p>
            <a:pPr marL="457200"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Timeline</a:t>
            </a:r>
            <a:r>
              <a:rPr lang="en-US" sz="2799" dirty="0">
                <a:solidFill>
                  <a:srgbClr val="100F0D"/>
                </a:solidFill>
                <a:latin typeface="Poppins"/>
                <a:ea typeface="Poppins"/>
                <a:cs typeface="Poppins"/>
                <a:sym typeface="Poppins"/>
              </a:rPr>
              <a:t>: 4-6 </a:t>
            </a:r>
            <a:r>
              <a:rPr lang="en-US" sz="2799" dirty="0" smtClean="0">
                <a:solidFill>
                  <a:srgbClr val="100F0D"/>
                </a:solidFill>
                <a:latin typeface="Poppins"/>
                <a:ea typeface="Poppins"/>
                <a:cs typeface="Poppins"/>
                <a:sym typeface="Poppins"/>
              </a:rPr>
              <a:t>months</a:t>
            </a:r>
          </a:p>
          <a:p>
            <a:pPr marL="457200"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Resources </a:t>
            </a:r>
            <a:r>
              <a:rPr lang="en-US" sz="2799" dirty="0">
                <a:solidFill>
                  <a:srgbClr val="100F0D"/>
                </a:solidFill>
                <a:latin typeface="Poppins"/>
                <a:ea typeface="Poppins"/>
                <a:cs typeface="Poppins"/>
                <a:sym typeface="Poppins"/>
              </a:rPr>
              <a:t>Required: Data from farmers, collaboration with financial institutions, marketing materials</a:t>
            </a:r>
            <a:r>
              <a:rPr lang="en-US" sz="2799" dirty="0" smtClean="0">
                <a:solidFill>
                  <a:srgbClr val="100F0D"/>
                </a:solidFill>
                <a:latin typeface="Poppins"/>
                <a:ea typeface="Poppins"/>
                <a:cs typeface="Poppins"/>
                <a:sym typeface="Poppins"/>
              </a:rPr>
              <a:t>.</a:t>
            </a:r>
          </a:p>
          <a:p>
            <a:pPr marL="457200"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Key </a:t>
            </a:r>
            <a:r>
              <a:rPr lang="en-US" sz="2799" dirty="0">
                <a:solidFill>
                  <a:srgbClr val="100F0D"/>
                </a:solidFill>
                <a:latin typeface="Poppins"/>
                <a:ea typeface="Poppins"/>
                <a:cs typeface="Poppins"/>
                <a:sym typeface="Poppins"/>
              </a:rPr>
              <a:t>Stakeholders: Banks, microfinance institutions, farmer cooperatives</a:t>
            </a:r>
            <a:r>
              <a:rPr lang="en-US" sz="2799" dirty="0" smtClean="0">
                <a:solidFill>
                  <a:srgbClr val="100F0D"/>
                </a:solidFill>
                <a:latin typeface="Poppins"/>
                <a:ea typeface="Poppins"/>
                <a:cs typeface="Poppins"/>
                <a:sym typeface="Poppins"/>
              </a:rPr>
              <a:t>.</a:t>
            </a:r>
          </a:p>
          <a:p>
            <a:pPr algn="just">
              <a:lnSpc>
                <a:spcPts val="3331"/>
              </a:lnSpc>
            </a:pPr>
            <a:endParaRPr lang="en-US" sz="2799" dirty="0">
              <a:solidFill>
                <a:srgbClr val="100F0D"/>
              </a:solidFill>
              <a:latin typeface="Poppins"/>
              <a:ea typeface="Poppins"/>
              <a:cs typeface="Poppins"/>
              <a:sym typeface="Poppins"/>
            </a:endParaRPr>
          </a:p>
          <a:p>
            <a:pPr marL="302259" lvl="1" algn="just">
              <a:lnSpc>
                <a:spcPts val="3331"/>
              </a:lnSpc>
            </a:pPr>
            <a:r>
              <a:rPr lang="en-US" sz="2799" b="1" dirty="0" smtClean="0">
                <a:solidFill>
                  <a:srgbClr val="100F0D"/>
                </a:solidFill>
                <a:latin typeface="Poppins"/>
                <a:ea typeface="Poppins"/>
                <a:cs typeface="Poppins"/>
                <a:sym typeface="Poppins"/>
              </a:rPr>
              <a:t>Long Term Implementation Plan</a:t>
            </a:r>
          </a:p>
          <a:p>
            <a:pPr marL="302259" lvl="1" algn="just">
              <a:lnSpc>
                <a:spcPts val="3331"/>
              </a:lnSpc>
            </a:pPr>
            <a:endParaRPr lang="en-US" sz="2799" b="1" dirty="0" smtClean="0">
              <a:solidFill>
                <a:srgbClr val="100F0D"/>
              </a:solidFill>
              <a:latin typeface="Poppins"/>
              <a:ea typeface="Poppins"/>
              <a:cs typeface="Poppins"/>
              <a:sym typeface="Poppins"/>
            </a:endParaRPr>
          </a:p>
          <a:p>
            <a:pPr marL="816609" lvl="1" indent="-514350" algn="just">
              <a:lnSpc>
                <a:spcPts val="3331"/>
              </a:lnSpc>
              <a:buAutoNum type="arabicPeriod"/>
            </a:pPr>
            <a:r>
              <a:rPr lang="en-US" sz="2799" b="1" dirty="0" smtClean="0">
                <a:solidFill>
                  <a:srgbClr val="100F0D"/>
                </a:solidFill>
                <a:latin typeface="Poppins"/>
                <a:ea typeface="Poppins"/>
                <a:cs typeface="Poppins"/>
                <a:sym typeface="Poppins"/>
              </a:rPr>
              <a:t>Implement </a:t>
            </a:r>
            <a:r>
              <a:rPr lang="en-US" sz="2799" b="1" dirty="0">
                <a:solidFill>
                  <a:srgbClr val="100F0D"/>
                </a:solidFill>
                <a:latin typeface="Poppins"/>
                <a:ea typeface="Poppins"/>
                <a:cs typeface="Poppins"/>
                <a:sym typeface="Poppins"/>
              </a:rPr>
              <a:t>Weather-Resilient </a:t>
            </a:r>
            <a:r>
              <a:rPr lang="en-US" sz="2799" b="1" dirty="0" smtClean="0">
                <a:solidFill>
                  <a:srgbClr val="100F0D"/>
                </a:solidFill>
                <a:latin typeface="Poppins"/>
                <a:ea typeface="Poppins"/>
                <a:cs typeface="Poppins"/>
                <a:sym typeface="Poppins"/>
              </a:rPr>
              <a:t>Practices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Timeline</a:t>
            </a:r>
            <a:r>
              <a:rPr lang="en-US" sz="2799" dirty="0">
                <a:solidFill>
                  <a:srgbClr val="100F0D"/>
                </a:solidFill>
                <a:latin typeface="Poppins"/>
                <a:ea typeface="Poppins"/>
                <a:cs typeface="Poppins"/>
                <a:sym typeface="Poppins"/>
              </a:rPr>
              <a:t>: 13-24 </a:t>
            </a:r>
            <a:r>
              <a:rPr lang="en-US" sz="2799" dirty="0" smtClean="0">
                <a:solidFill>
                  <a:srgbClr val="100F0D"/>
                </a:solidFill>
                <a:latin typeface="Poppins"/>
                <a:ea typeface="Poppins"/>
                <a:cs typeface="Poppins"/>
                <a:sym typeface="Poppins"/>
              </a:rPr>
              <a:t>months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Resources </a:t>
            </a:r>
            <a:r>
              <a:rPr lang="en-US" sz="2799" dirty="0">
                <a:solidFill>
                  <a:srgbClr val="100F0D"/>
                </a:solidFill>
                <a:latin typeface="Poppins"/>
                <a:ea typeface="Poppins"/>
                <a:cs typeface="Poppins"/>
                <a:sym typeface="Poppins"/>
              </a:rPr>
              <a:t>Required: Training resources, climate-smart agriculture tools, monitoring systems</a:t>
            </a:r>
            <a:r>
              <a:rPr lang="en-US" sz="2799"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Key </a:t>
            </a:r>
            <a:r>
              <a:rPr lang="en-US" sz="2799" dirty="0">
                <a:solidFill>
                  <a:srgbClr val="100F0D"/>
                </a:solidFill>
                <a:latin typeface="Poppins"/>
                <a:ea typeface="Poppins"/>
                <a:cs typeface="Poppins"/>
                <a:sym typeface="Poppins"/>
              </a:rPr>
              <a:t>Stakeholders: Agricultural experts, NGOs, local agricultural departments.</a:t>
            </a:r>
            <a:r>
              <a:rPr lang="en-US" sz="2799" dirty="0" smtClean="0">
                <a:solidFill>
                  <a:srgbClr val="100F0D"/>
                </a:solidFill>
                <a:latin typeface="Poppins"/>
                <a:ea typeface="Poppins"/>
                <a:cs typeface="Poppins"/>
                <a:sym typeface="Poppins"/>
              </a:rPr>
              <a:t> </a:t>
            </a:r>
          </a:p>
          <a:p>
            <a:pPr marL="302259" lvl="1" algn="just">
              <a:lnSpc>
                <a:spcPts val="3331"/>
              </a:lnSpc>
            </a:pPr>
            <a:r>
              <a:rPr lang="en-US" sz="2799" b="1" dirty="0" smtClean="0">
                <a:solidFill>
                  <a:srgbClr val="100F0D"/>
                </a:solidFill>
                <a:latin typeface="Poppins"/>
                <a:ea typeface="Poppins"/>
                <a:cs typeface="Poppins"/>
                <a:sym typeface="Poppins"/>
              </a:rPr>
              <a:t>2.Strengthen </a:t>
            </a:r>
            <a:r>
              <a:rPr lang="en-US" sz="2799" b="1" dirty="0">
                <a:solidFill>
                  <a:srgbClr val="100F0D"/>
                </a:solidFill>
                <a:latin typeface="Poppins"/>
                <a:ea typeface="Poppins"/>
                <a:cs typeface="Poppins"/>
                <a:sym typeface="Poppins"/>
              </a:rPr>
              <a:t>Market </a:t>
            </a:r>
            <a:r>
              <a:rPr lang="en-US" sz="2799" b="1" dirty="0" smtClean="0">
                <a:solidFill>
                  <a:srgbClr val="100F0D"/>
                </a:solidFill>
                <a:latin typeface="Poppins"/>
                <a:ea typeface="Poppins"/>
                <a:cs typeface="Poppins"/>
                <a:sym typeface="Poppins"/>
              </a:rPr>
              <a:t>Access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Timeline</a:t>
            </a:r>
            <a:r>
              <a:rPr lang="en-US" sz="2799" dirty="0">
                <a:solidFill>
                  <a:srgbClr val="100F0D"/>
                </a:solidFill>
                <a:latin typeface="Poppins"/>
                <a:ea typeface="Poppins"/>
                <a:cs typeface="Poppins"/>
                <a:sym typeface="Poppins"/>
              </a:rPr>
              <a:t>: 12-24 </a:t>
            </a:r>
            <a:r>
              <a:rPr lang="en-US" sz="2799" dirty="0" smtClean="0">
                <a:solidFill>
                  <a:srgbClr val="100F0D"/>
                </a:solidFill>
                <a:latin typeface="Poppins"/>
                <a:ea typeface="Poppins"/>
                <a:cs typeface="Poppins"/>
                <a:sym typeface="Poppins"/>
              </a:rPr>
              <a:t>months</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Resources </a:t>
            </a:r>
            <a:r>
              <a:rPr lang="en-US" sz="2799" dirty="0">
                <a:solidFill>
                  <a:srgbClr val="100F0D"/>
                </a:solidFill>
                <a:latin typeface="Poppins"/>
                <a:ea typeface="Poppins"/>
                <a:cs typeface="Poppins"/>
                <a:sym typeface="Poppins"/>
              </a:rPr>
              <a:t>Required: Infrastructure development plans, funding for logistics, community engagement strategies</a:t>
            </a:r>
            <a:r>
              <a:rPr lang="en-US" sz="2799" dirty="0" smtClean="0">
                <a:solidFill>
                  <a:srgbClr val="100F0D"/>
                </a:solidFill>
                <a:latin typeface="Poppins"/>
                <a:ea typeface="Poppins"/>
                <a:cs typeface="Poppins"/>
                <a:sym typeface="Poppins"/>
              </a:rPr>
              <a:t>.</a:t>
            </a:r>
          </a:p>
          <a:p>
            <a:pPr marL="759459" lvl="1" indent="-457200" algn="just">
              <a:lnSpc>
                <a:spcPts val="3331"/>
              </a:lnSpc>
              <a:buFont typeface="Wingdings" panose="05000000000000000000" pitchFamily="2" charset="2"/>
              <a:buChar char="§"/>
            </a:pPr>
            <a:r>
              <a:rPr lang="en-US" sz="2799" dirty="0" smtClean="0">
                <a:solidFill>
                  <a:srgbClr val="100F0D"/>
                </a:solidFill>
                <a:latin typeface="Poppins"/>
                <a:ea typeface="Poppins"/>
                <a:cs typeface="Poppins"/>
                <a:sym typeface="Poppins"/>
              </a:rPr>
              <a:t>Key </a:t>
            </a:r>
            <a:r>
              <a:rPr lang="en-US" sz="2799" dirty="0">
                <a:solidFill>
                  <a:srgbClr val="100F0D"/>
                </a:solidFill>
                <a:latin typeface="Poppins"/>
                <a:ea typeface="Poppins"/>
                <a:cs typeface="Poppins"/>
                <a:sym typeface="Poppins"/>
              </a:rPr>
              <a:t>Stakeholders: Local government, transportation agencies, farmers' associations.</a:t>
            </a:r>
          </a:p>
        </p:txBody>
      </p:sp>
    </p:spTree>
    <p:extLst>
      <p:ext uri="{BB962C8B-B14F-4D97-AF65-F5344CB8AC3E}">
        <p14:creationId xmlns:p14="http://schemas.microsoft.com/office/powerpoint/2010/main" val="859060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2" name="TextBox 11"/>
          <p:cNvSpPr txBox="1"/>
          <p:nvPr/>
        </p:nvSpPr>
        <p:spPr>
          <a:xfrm>
            <a:off x="10475" y="112245"/>
            <a:ext cx="7228526" cy="931409"/>
          </a:xfrm>
          <a:prstGeom prst="rect">
            <a:avLst/>
          </a:prstGeom>
        </p:spPr>
        <p:txBody>
          <a:bodyPr wrap="square" lIns="0" tIns="0" rIns="0" bIns="0" rtlCol="0" anchor="t">
            <a:spAutoFit/>
          </a:bodyPr>
          <a:lstStyle/>
          <a:p>
            <a:pPr>
              <a:lnSpc>
                <a:spcPts val="8400"/>
              </a:lnSpc>
            </a:pPr>
            <a:r>
              <a:rPr lang="en-US" sz="4000" b="1" dirty="0" smtClean="0">
                <a:solidFill>
                  <a:srgbClr val="0665BE"/>
                </a:solidFill>
                <a:latin typeface="Gordita Bold"/>
                <a:ea typeface="Gordita Bold"/>
                <a:cs typeface="Gordita Bold"/>
                <a:sym typeface="Gordita Bold"/>
              </a:rPr>
              <a:t>Predictive </a:t>
            </a:r>
            <a:r>
              <a:rPr lang="en-US" sz="4000" b="1" dirty="0">
                <a:solidFill>
                  <a:srgbClr val="0665BE"/>
                </a:solidFill>
                <a:latin typeface="Gordita Bold"/>
                <a:ea typeface="Gordita Bold"/>
                <a:cs typeface="Gordita Bold"/>
                <a:sym typeface="Gordita Bold"/>
              </a:rPr>
              <a:t>model </a:t>
            </a:r>
            <a:r>
              <a:rPr lang="en-US" sz="4000" b="1" dirty="0" smtClean="0">
                <a:solidFill>
                  <a:srgbClr val="0665BE"/>
                </a:solidFill>
                <a:latin typeface="Gordita Bold"/>
                <a:ea typeface="Gordita Bold"/>
                <a:cs typeface="Gordita Bold"/>
                <a:sym typeface="Gordita Bold"/>
              </a:rPr>
              <a:t>building</a:t>
            </a:r>
            <a:endParaRPr lang="en-US" sz="4000" b="1" dirty="0">
              <a:solidFill>
                <a:srgbClr val="0665BE"/>
              </a:solidFill>
              <a:latin typeface="Gordita Bold"/>
              <a:ea typeface="Gordita Bold"/>
              <a:cs typeface="Gordita Bold"/>
              <a:sym typeface="Gordita Bold"/>
            </a:endParaRPr>
          </a:p>
        </p:txBody>
      </p:sp>
      <p:sp>
        <p:nvSpPr>
          <p:cNvPr id="1048683" name="TextBox 12"/>
          <p:cNvSpPr txBox="1"/>
          <p:nvPr/>
        </p:nvSpPr>
        <p:spPr>
          <a:xfrm>
            <a:off x="0" y="1438578"/>
            <a:ext cx="11027597" cy="7194277"/>
          </a:xfrm>
          <a:prstGeom prst="rect">
            <a:avLst/>
          </a:prstGeom>
        </p:spPr>
        <p:txBody>
          <a:bodyPr lIns="0" tIns="0" rIns="0" bIns="0" rtlCol="0" anchor="t">
            <a:spAutoFit/>
          </a:bodyPr>
          <a:lstStyle/>
          <a:p>
            <a:pPr marL="457200" indent="-457200" algn="just">
              <a:lnSpc>
                <a:spcPts val="3331"/>
              </a:lnSpc>
              <a:buAutoNum type="arabicPeriod"/>
            </a:pPr>
            <a:r>
              <a:rPr lang="en-US" sz="2800" b="1" dirty="0">
                <a:solidFill>
                  <a:srgbClr val="100F0D"/>
                </a:solidFill>
                <a:latin typeface="Poppins"/>
                <a:ea typeface="Poppins"/>
                <a:cs typeface="Poppins"/>
                <a:sym typeface="Poppins"/>
              </a:rPr>
              <a:t>Data Preparation</a:t>
            </a:r>
          </a:p>
          <a:p>
            <a:pPr marL="342900" indent="-342900" algn="just">
              <a:lnSpc>
                <a:spcPts val="3331"/>
              </a:lnSpc>
              <a:buFont typeface="Wingdings" panose="05000000000000000000" pitchFamily="2" charset="2"/>
              <a:buChar char="§"/>
            </a:pPr>
            <a:r>
              <a:rPr lang="en-US" sz="2800" dirty="0">
                <a:solidFill>
                  <a:srgbClr val="100F0D"/>
                </a:solidFill>
                <a:latin typeface="Poppins"/>
                <a:ea typeface="Poppins"/>
                <a:cs typeface="Poppins"/>
                <a:sym typeface="Poppins"/>
              </a:rPr>
              <a:t>Standardized column names, managed outliers using the Z-score method.</a:t>
            </a:r>
          </a:p>
          <a:p>
            <a:pPr marL="342900" indent="-342900" algn="just">
              <a:lnSpc>
                <a:spcPts val="3331"/>
              </a:lnSpc>
              <a:buFont typeface="Wingdings" panose="05000000000000000000" pitchFamily="2" charset="2"/>
              <a:buChar char="§"/>
            </a:pPr>
            <a:r>
              <a:rPr lang="en-US" sz="2800" dirty="0">
                <a:solidFill>
                  <a:srgbClr val="100F0D"/>
                </a:solidFill>
                <a:latin typeface="Poppins"/>
                <a:ea typeface="Poppins"/>
                <a:cs typeface="Poppins"/>
                <a:sym typeface="Poppins"/>
              </a:rPr>
              <a:t>Encoded categorical variables using One-Hot Encoding.</a:t>
            </a:r>
          </a:p>
          <a:p>
            <a:pPr algn="just">
              <a:lnSpc>
                <a:spcPts val="3331"/>
              </a:lnSpc>
            </a:pPr>
            <a:endParaRPr lang="en-US" sz="2800" dirty="0" smtClean="0">
              <a:solidFill>
                <a:srgbClr val="100F0D"/>
              </a:solidFill>
              <a:latin typeface="Poppins"/>
              <a:ea typeface="Poppins"/>
              <a:cs typeface="Poppins"/>
              <a:sym typeface="Poppins"/>
            </a:endParaRPr>
          </a:p>
          <a:p>
            <a:pPr algn="just">
              <a:lnSpc>
                <a:spcPts val="3331"/>
              </a:lnSpc>
            </a:pPr>
            <a:r>
              <a:rPr lang="en-US" sz="2800" dirty="0" smtClean="0">
                <a:solidFill>
                  <a:srgbClr val="100F0D"/>
                </a:solidFill>
                <a:latin typeface="Poppins"/>
                <a:ea typeface="Poppins"/>
                <a:cs typeface="Poppins"/>
                <a:sym typeface="Poppins"/>
              </a:rPr>
              <a:t>2</a:t>
            </a:r>
            <a:r>
              <a:rPr lang="en-US" sz="2800" dirty="0">
                <a:solidFill>
                  <a:srgbClr val="100F0D"/>
                </a:solidFill>
                <a:latin typeface="Poppins"/>
                <a:ea typeface="Poppins"/>
                <a:cs typeface="Poppins"/>
                <a:sym typeface="Poppins"/>
              </a:rPr>
              <a:t>. </a:t>
            </a:r>
            <a:r>
              <a:rPr lang="en-US" sz="2800" b="1" dirty="0">
                <a:solidFill>
                  <a:srgbClr val="100F0D"/>
                </a:solidFill>
                <a:latin typeface="Poppins"/>
                <a:ea typeface="Poppins"/>
                <a:cs typeface="Poppins"/>
                <a:sym typeface="Poppins"/>
              </a:rPr>
              <a:t>Feature Engineering:</a:t>
            </a:r>
          </a:p>
          <a:p>
            <a:pPr marL="342900" indent="-342900" algn="just">
              <a:lnSpc>
                <a:spcPts val="3331"/>
              </a:lnSpc>
              <a:buFont typeface="Wingdings" panose="05000000000000000000" pitchFamily="2" charset="2"/>
              <a:buChar char="§"/>
            </a:pPr>
            <a:r>
              <a:rPr lang="en-US" sz="2800" dirty="0">
                <a:solidFill>
                  <a:srgbClr val="100F0D"/>
                </a:solidFill>
                <a:latin typeface="Poppins"/>
                <a:ea typeface="Poppins"/>
                <a:cs typeface="Poppins"/>
                <a:sym typeface="Poppins"/>
              </a:rPr>
              <a:t>Transformed skewed variables using logarithmic transformation to enhance model performance</a:t>
            </a:r>
            <a:r>
              <a:rPr lang="en-US" sz="2800" dirty="0" smtClean="0">
                <a:solidFill>
                  <a:srgbClr val="100F0D"/>
                </a:solidFill>
                <a:latin typeface="Poppins"/>
                <a:ea typeface="Poppins"/>
                <a:cs typeface="Poppins"/>
                <a:sym typeface="Poppins"/>
              </a:rPr>
              <a:t>.</a:t>
            </a:r>
          </a:p>
          <a:p>
            <a:pPr marL="342900" indent="-342900" algn="just">
              <a:lnSpc>
                <a:spcPts val="3331"/>
              </a:lnSpc>
              <a:buFont typeface="Wingdings" panose="05000000000000000000" pitchFamily="2" charset="2"/>
              <a:buChar char="§"/>
            </a:pPr>
            <a:endParaRPr lang="en-US" sz="2800" dirty="0">
              <a:solidFill>
                <a:srgbClr val="100F0D"/>
              </a:solidFill>
              <a:latin typeface="Poppins"/>
              <a:ea typeface="Poppins"/>
              <a:cs typeface="Poppins"/>
              <a:sym typeface="Poppins"/>
            </a:endParaRPr>
          </a:p>
          <a:p>
            <a:pPr algn="just">
              <a:lnSpc>
                <a:spcPts val="3331"/>
              </a:lnSpc>
            </a:pPr>
            <a:r>
              <a:rPr lang="en-US" sz="2800" b="1" dirty="0">
                <a:solidFill>
                  <a:srgbClr val="100F0D"/>
                </a:solidFill>
                <a:latin typeface="Poppins"/>
                <a:ea typeface="Poppins"/>
                <a:cs typeface="Poppins"/>
                <a:sym typeface="Poppins"/>
              </a:rPr>
              <a:t>3.Model Selection:</a:t>
            </a:r>
          </a:p>
          <a:p>
            <a:pPr marL="342900" indent="-342900" algn="just">
              <a:lnSpc>
                <a:spcPts val="3331"/>
              </a:lnSpc>
              <a:buFont typeface="Wingdings" panose="05000000000000000000" pitchFamily="2" charset="2"/>
              <a:buChar char="§"/>
            </a:pPr>
            <a:r>
              <a:rPr lang="en-US" sz="2800" dirty="0">
                <a:solidFill>
                  <a:srgbClr val="100F0D"/>
                </a:solidFill>
                <a:latin typeface="Poppins"/>
                <a:ea typeface="Poppins"/>
                <a:cs typeface="Poppins"/>
                <a:sym typeface="Poppins"/>
              </a:rPr>
              <a:t>Used </a:t>
            </a:r>
            <a:r>
              <a:rPr lang="en-US" sz="2800" dirty="0" smtClean="0">
                <a:solidFill>
                  <a:srgbClr val="100F0D"/>
                </a:solidFill>
                <a:latin typeface="Poppins"/>
                <a:ea typeface="Poppins"/>
                <a:cs typeface="Poppins"/>
                <a:sym typeface="Poppins"/>
              </a:rPr>
              <a:t>multiple linear regression, random forest and XGBOOST for </a:t>
            </a:r>
            <a:r>
              <a:rPr lang="en-US" sz="2800" dirty="0">
                <a:solidFill>
                  <a:srgbClr val="100F0D"/>
                </a:solidFill>
                <a:latin typeface="Poppins"/>
                <a:ea typeface="Poppins"/>
                <a:cs typeface="Poppins"/>
                <a:sym typeface="Poppins"/>
              </a:rPr>
              <a:t>prediction</a:t>
            </a:r>
            <a:r>
              <a:rPr lang="en-US" sz="2800" dirty="0" smtClean="0">
                <a:solidFill>
                  <a:srgbClr val="100F0D"/>
                </a:solidFill>
                <a:latin typeface="Poppins"/>
                <a:ea typeface="Poppins"/>
                <a:cs typeface="Poppins"/>
                <a:sym typeface="Poppins"/>
              </a:rPr>
              <a:t>.</a:t>
            </a:r>
          </a:p>
          <a:p>
            <a:pPr algn="just">
              <a:lnSpc>
                <a:spcPts val="3331"/>
              </a:lnSpc>
            </a:pPr>
            <a:endParaRPr lang="en-US" sz="2800" dirty="0">
              <a:solidFill>
                <a:srgbClr val="100F0D"/>
              </a:solidFill>
              <a:latin typeface="Poppins"/>
              <a:ea typeface="Poppins"/>
              <a:cs typeface="Poppins"/>
              <a:sym typeface="Poppins"/>
            </a:endParaRPr>
          </a:p>
          <a:p>
            <a:pPr algn="just">
              <a:lnSpc>
                <a:spcPts val="3331"/>
              </a:lnSpc>
            </a:pPr>
            <a:r>
              <a:rPr lang="en-US" sz="2800" b="1" dirty="0">
                <a:solidFill>
                  <a:srgbClr val="100F0D"/>
                </a:solidFill>
                <a:latin typeface="Poppins"/>
                <a:ea typeface="Poppins"/>
                <a:cs typeface="Poppins"/>
                <a:sym typeface="Poppins"/>
              </a:rPr>
              <a:t>4.Model Training &amp; Validation:</a:t>
            </a:r>
          </a:p>
          <a:p>
            <a:pPr marL="342900" indent="-342900" algn="just">
              <a:lnSpc>
                <a:spcPts val="3331"/>
              </a:lnSpc>
              <a:buFont typeface="Wingdings" panose="05000000000000000000" pitchFamily="2" charset="2"/>
              <a:buChar char="§"/>
            </a:pPr>
            <a:r>
              <a:rPr lang="en-US" sz="2800" dirty="0">
                <a:solidFill>
                  <a:srgbClr val="100F0D"/>
                </a:solidFill>
                <a:latin typeface="Poppins"/>
                <a:ea typeface="Poppins"/>
                <a:cs typeface="Poppins"/>
                <a:sym typeface="Poppins"/>
              </a:rPr>
              <a:t>Split the dataset into training and test sets using </a:t>
            </a:r>
            <a:r>
              <a:rPr lang="en-US" sz="2800" dirty="0" err="1">
                <a:solidFill>
                  <a:srgbClr val="100F0D"/>
                </a:solidFill>
                <a:latin typeface="Poppins"/>
                <a:ea typeface="Poppins"/>
                <a:cs typeface="Poppins"/>
                <a:sym typeface="Poppins"/>
              </a:rPr>
              <a:t>train_test_split</a:t>
            </a:r>
            <a:r>
              <a:rPr lang="en-US" sz="2800" dirty="0">
                <a:solidFill>
                  <a:srgbClr val="100F0D"/>
                </a:solidFill>
                <a:latin typeface="Poppins"/>
                <a:ea typeface="Poppins"/>
                <a:cs typeface="Poppins"/>
                <a:sym typeface="Poppins"/>
              </a:rPr>
              <a:t>.</a:t>
            </a:r>
          </a:p>
          <a:p>
            <a:pPr algn="just">
              <a:lnSpc>
                <a:spcPts val="3331"/>
              </a:lnSpc>
            </a:pP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3860725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2" name="TextBox 11"/>
          <p:cNvSpPr txBox="1"/>
          <p:nvPr/>
        </p:nvSpPr>
        <p:spPr>
          <a:xfrm>
            <a:off x="10475" y="112245"/>
            <a:ext cx="7228526" cy="931409"/>
          </a:xfrm>
          <a:prstGeom prst="rect">
            <a:avLst/>
          </a:prstGeom>
        </p:spPr>
        <p:txBody>
          <a:bodyPr wrap="square" lIns="0" tIns="0" rIns="0" bIns="0" rtlCol="0" anchor="t">
            <a:spAutoFit/>
          </a:bodyPr>
          <a:lstStyle/>
          <a:p>
            <a:pPr>
              <a:lnSpc>
                <a:spcPts val="8400"/>
              </a:lnSpc>
            </a:pPr>
            <a:r>
              <a:rPr lang="en-US" sz="4000" b="1" dirty="0" smtClean="0">
                <a:solidFill>
                  <a:srgbClr val="0665BE"/>
                </a:solidFill>
                <a:latin typeface="Gordita Bold"/>
                <a:ea typeface="Gordita Bold"/>
                <a:cs typeface="Gordita Bold"/>
                <a:sym typeface="Gordita Bold"/>
              </a:rPr>
              <a:t>Predictive </a:t>
            </a:r>
            <a:r>
              <a:rPr lang="en-US" sz="4000" b="1" dirty="0">
                <a:solidFill>
                  <a:srgbClr val="0665BE"/>
                </a:solidFill>
                <a:latin typeface="Gordita Bold"/>
                <a:ea typeface="Gordita Bold"/>
                <a:cs typeface="Gordita Bold"/>
                <a:sym typeface="Gordita Bold"/>
              </a:rPr>
              <a:t>model </a:t>
            </a:r>
            <a:r>
              <a:rPr lang="en-US" sz="4000" b="1" dirty="0" smtClean="0">
                <a:solidFill>
                  <a:srgbClr val="0665BE"/>
                </a:solidFill>
                <a:latin typeface="Gordita Bold"/>
                <a:ea typeface="Gordita Bold"/>
                <a:cs typeface="Gordita Bold"/>
                <a:sym typeface="Gordita Bold"/>
              </a:rPr>
              <a:t>building</a:t>
            </a:r>
            <a:endParaRPr lang="en-US" sz="4000" b="1" dirty="0">
              <a:solidFill>
                <a:srgbClr val="0665BE"/>
              </a:solidFill>
              <a:latin typeface="Gordita Bold"/>
              <a:ea typeface="Gordita Bold"/>
              <a:cs typeface="Gordita Bold"/>
              <a:sym typeface="Gordita Bold"/>
            </a:endParaRPr>
          </a:p>
        </p:txBody>
      </p:sp>
      <p:sp>
        <p:nvSpPr>
          <p:cNvPr id="1048683" name="TextBox 12"/>
          <p:cNvSpPr txBox="1"/>
          <p:nvPr/>
        </p:nvSpPr>
        <p:spPr>
          <a:xfrm>
            <a:off x="0" y="1438578"/>
            <a:ext cx="11027597" cy="4231928"/>
          </a:xfrm>
          <a:prstGeom prst="rect">
            <a:avLst/>
          </a:prstGeom>
        </p:spPr>
        <p:txBody>
          <a:bodyPr lIns="0" tIns="0" rIns="0" bIns="0" rtlCol="0" anchor="t">
            <a:spAutoFit/>
          </a:bodyPr>
          <a:lstStyle/>
          <a:p>
            <a:pPr algn="just">
              <a:lnSpc>
                <a:spcPts val="3331"/>
              </a:lnSpc>
            </a:pPr>
            <a:r>
              <a:rPr lang="en-US" sz="2799" dirty="0" smtClean="0">
                <a:solidFill>
                  <a:srgbClr val="100F0D"/>
                </a:solidFill>
                <a:latin typeface="Poppins"/>
                <a:ea typeface="Poppins"/>
                <a:cs typeface="Poppins"/>
                <a:sym typeface="Poppins"/>
              </a:rPr>
              <a:t>5.</a:t>
            </a:r>
            <a:r>
              <a:rPr lang="en-US" sz="2800" b="1" dirty="0">
                <a:solidFill>
                  <a:srgbClr val="100F0D"/>
                </a:solidFill>
                <a:latin typeface="Poppins"/>
                <a:ea typeface="Poppins"/>
                <a:cs typeface="Poppins"/>
                <a:sym typeface="Poppins"/>
              </a:rPr>
              <a:t> . </a:t>
            </a:r>
            <a:r>
              <a:rPr lang="en-US" sz="2800" b="1" dirty="0" smtClean="0">
                <a:solidFill>
                  <a:srgbClr val="100F0D"/>
                </a:solidFill>
                <a:latin typeface="Poppins"/>
                <a:ea typeface="Poppins"/>
                <a:cs typeface="Poppins"/>
                <a:sym typeface="Poppins"/>
              </a:rPr>
              <a:t>Performance </a:t>
            </a:r>
            <a:r>
              <a:rPr lang="en-US" sz="2800" b="1" dirty="0">
                <a:solidFill>
                  <a:srgbClr val="100F0D"/>
                </a:solidFill>
                <a:latin typeface="Poppins"/>
                <a:ea typeface="Poppins"/>
                <a:cs typeface="Poppins"/>
                <a:sym typeface="Poppins"/>
              </a:rPr>
              <a:t>Evaluation</a:t>
            </a:r>
          </a:p>
          <a:p>
            <a:pPr algn="just">
              <a:lnSpc>
                <a:spcPts val="3331"/>
              </a:lnSpc>
            </a:pPr>
            <a:r>
              <a:rPr lang="en-US" sz="2800" dirty="0">
                <a:solidFill>
                  <a:srgbClr val="100F0D"/>
                </a:solidFill>
                <a:latin typeface="Poppins"/>
                <a:ea typeface="Poppins"/>
                <a:cs typeface="Poppins"/>
                <a:sym typeface="Poppins"/>
              </a:rPr>
              <a:t>The predictive model was evaluated using the following metrics</a:t>
            </a:r>
            <a:r>
              <a:rPr lang="en-US" sz="2800" dirty="0" smtClean="0">
                <a:solidFill>
                  <a:srgbClr val="100F0D"/>
                </a:solidFill>
                <a:latin typeface="Poppins"/>
                <a:ea typeface="Poppins"/>
                <a:cs typeface="Poppins"/>
                <a:sym typeface="Poppins"/>
              </a:rPr>
              <a:t>:</a:t>
            </a:r>
          </a:p>
          <a:p>
            <a:pPr marL="457200" indent="-457200" algn="just">
              <a:lnSpc>
                <a:spcPts val="3331"/>
              </a:lnSpc>
              <a:buFont typeface="Wingdings" panose="05000000000000000000" pitchFamily="2" charset="2"/>
              <a:buChar char="v"/>
            </a:pPr>
            <a:r>
              <a:rPr lang="en-US" sz="2800" dirty="0" smtClean="0">
                <a:solidFill>
                  <a:srgbClr val="100F0D"/>
                </a:solidFill>
                <a:latin typeface="Poppins"/>
                <a:ea typeface="Poppins"/>
                <a:cs typeface="Poppins"/>
                <a:sym typeface="Poppins"/>
              </a:rPr>
              <a:t>R-Squared </a:t>
            </a:r>
            <a:r>
              <a:rPr lang="en-US" sz="2800" dirty="0">
                <a:solidFill>
                  <a:srgbClr val="100F0D"/>
                </a:solidFill>
                <a:latin typeface="Poppins"/>
                <a:ea typeface="Poppins"/>
                <a:cs typeface="Poppins"/>
                <a:sym typeface="Poppins"/>
              </a:rPr>
              <a:t>(R²): Indicates the proportion of variance explained by the model</a:t>
            </a:r>
            <a:r>
              <a:rPr lang="en-US" sz="2800" dirty="0" smtClean="0">
                <a:solidFill>
                  <a:srgbClr val="100F0D"/>
                </a:solidFill>
                <a:latin typeface="Poppins"/>
                <a:ea typeface="Poppins"/>
                <a:cs typeface="Poppins"/>
                <a:sym typeface="Poppins"/>
              </a:rPr>
              <a:t>.</a:t>
            </a:r>
          </a:p>
          <a:p>
            <a:pPr marL="457200" indent="-457200" algn="just">
              <a:lnSpc>
                <a:spcPts val="3331"/>
              </a:lnSpc>
              <a:buFont typeface="Wingdings" panose="05000000000000000000" pitchFamily="2" charset="2"/>
              <a:buChar char="v"/>
            </a:pPr>
            <a:r>
              <a:rPr lang="en-US" sz="2800" dirty="0" smtClean="0">
                <a:solidFill>
                  <a:srgbClr val="100F0D"/>
                </a:solidFill>
                <a:latin typeface="Poppins"/>
                <a:ea typeface="Poppins"/>
                <a:cs typeface="Poppins"/>
                <a:sym typeface="Poppins"/>
              </a:rPr>
              <a:t>Root </a:t>
            </a:r>
            <a:r>
              <a:rPr lang="en-US" sz="2800" dirty="0">
                <a:solidFill>
                  <a:srgbClr val="100F0D"/>
                </a:solidFill>
                <a:latin typeface="Poppins"/>
                <a:ea typeface="Poppins"/>
                <a:cs typeface="Poppins"/>
                <a:sym typeface="Poppins"/>
              </a:rPr>
              <a:t>Mean Squared Error (RMSE): Measures the average magnitude of prediction errors</a:t>
            </a:r>
            <a:r>
              <a:rPr lang="en-US" sz="2800" dirty="0" smtClean="0">
                <a:solidFill>
                  <a:srgbClr val="100F0D"/>
                </a:solidFill>
                <a:latin typeface="Poppins"/>
                <a:ea typeface="Poppins"/>
                <a:cs typeface="Poppins"/>
                <a:sym typeface="Poppins"/>
              </a:rPr>
              <a:t>.</a:t>
            </a:r>
          </a:p>
          <a:p>
            <a:pPr marL="457200" indent="-457200" algn="just">
              <a:lnSpc>
                <a:spcPts val="3331"/>
              </a:lnSpc>
              <a:buFont typeface="Wingdings" panose="05000000000000000000" pitchFamily="2" charset="2"/>
              <a:buChar char="v"/>
            </a:pPr>
            <a:r>
              <a:rPr lang="en-US" sz="2800" dirty="0" smtClean="0">
                <a:solidFill>
                  <a:srgbClr val="100F0D"/>
                </a:solidFill>
                <a:latin typeface="Poppins"/>
                <a:ea typeface="Poppins"/>
                <a:cs typeface="Poppins"/>
                <a:sym typeface="Poppins"/>
              </a:rPr>
              <a:t>Mean </a:t>
            </a:r>
            <a:r>
              <a:rPr lang="en-US" sz="2800" dirty="0">
                <a:solidFill>
                  <a:srgbClr val="100F0D"/>
                </a:solidFill>
                <a:latin typeface="Poppins"/>
                <a:ea typeface="Poppins"/>
                <a:cs typeface="Poppins"/>
                <a:sym typeface="Poppins"/>
              </a:rPr>
              <a:t>Absolute Error (MAE): Assesses the average absolute difference between predicted and actual values</a:t>
            </a:r>
          </a:p>
          <a:p>
            <a:pPr algn="just">
              <a:lnSpc>
                <a:spcPts val="3331"/>
              </a:lnSpc>
            </a:pP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35425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2" name="TextBox 11"/>
          <p:cNvSpPr txBox="1"/>
          <p:nvPr/>
        </p:nvSpPr>
        <p:spPr>
          <a:xfrm>
            <a:off x="10474" y="112245"/>
            <a:ext cx="11419525" cy="869662"/>
          </a:xfrm>
          <a:prstGeom prst="rect">
            <a:avLst/>
          </a:prstGeom>
        </p:spPr>
        <p:txBody>
          <a:bodyPr wrap="square" lIns="0" tIns="0" rIns="0" bIns="0" rtlCol="0" anchor="t">
            <a:spAutoFit/>
          </a:bodyPr>
          <a:lstStyle/>
          <a:p>
            <a:pPr>
              <a:lnSpc>
                <a:spcPts val="8400"/>
              </a:lnSpc>
            </a:pPr>
            <a:r>
              <a:rPr lang="en-US" sz="2000" b="1" dirty="0" smtClean="0">
                <a:solidFill>
                  <a:srgbClr val="0665BE"/>
                </a:solidFill>
                <a:latin typeface="Gordita Bold"/>
                <a:ea typeface="Gordita Bold"/>
                <a:cs typeface="Gordita Bold"/>
                <a:sym typeface="Gordita Bold"/>
              </a:rPr>
              <a:t>Multi Linear Regression, Random Forest and XGBOOST Models Performance</a:t>
            </a:r>
            <a:endParaRPr lang="en-US" sz="2000" b="1" dirty="0">
              <a:solidFill>
                <a:srgbClr val="0665BE"/>
              </a:solidFill>
              <a:latin typeface="Gordita Bold"/>
              <a:ea typeface="Gordita Bold"/>
              <a:cs typeface="Gordita Bold"/>
              <a:sym typeface="Gordita Bold"/>
            </a:endParaRPr>
          </a:p>
        </p:txBody>
      </p:sp>
      <p:pic>
        <p:nvPicPr>
          <p:cNvPr id="2" name="Picture 1"/>
          <p:cNvPicPr>
            <a:picLocks noChangeAspect="1"/>
          </p:cNvPicPr>
          <p:nvPr/>
        </p:nvPicPr>
        <p:blipFill>
          <a:blip r:embed="rId5"/>
          <a:stretch>
            <a:fillRect/>
          </a:stretch>
        </p:blipFill>
        <p:spPr>
          <a:xfrm>
            <a:off x="228314" y="1169313"/>
            <a:ext cx="11201686" cy="6869787"/>
          </a:xfrm>
          <a:prstGeom prst="rect">
            <a:avLst/>
          </a:prstGeom>
        </p:spPr>
      </p:pic>
    </p:spTree>
    <p:extLst>
      <p:ext uri="{BB962C8B-B14F-4D97-AF65-F5344CB8AC3E}">
        <p14:creationId xmlns:p14="http://schemas.microsoft.com/office/powerpoint/2010/main" val="409316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2" name="TextBox 11"/>
          <p:cNvSpPr txBox="1"/>
          <p:nvPr/>
        </p:nvSpPr>
        <p:spPr>
          <a:xfrm>
            <a:off x="10475" y="112245"/>
            <a:ext cx="7228526" cy="931409"/>
          </a:xfrm>
          <a:prstGeom prst="rect">
            <a:avLst/>
          </a:prstGeom>
        </p:spPr>
        <p:txBody>
          <a:bodyPr wrap="square" lIns="0" tIns="0" rIns="0" bIns="0" rtlCol="0" anchor="t">
            <a:spAutoFit/>
          </a:bodyPr>
          <a:lstStyle/>
          <a:p>
            <a:pPr>
              <a:lnSpc>
                <a:spcPts val="8400"/>
              </a:lnSpc>
            </a:pPr>
            <a:r>
              <a:rPr lang="en-US" sz="4000" b="1" dirty="0" smtClean="0">
                <a:solidFill>
                  <a:srgbClr val="0665BE"/>
                </a:solidFill>
                <a:latin typeface="Gordita Bold"/>
                <a:ea typeface="Gordita Bold"/>
                <a:cs typeface="Gordita Bold"/>
                <a:sym typeface="Gordita Bold"/>
              </a:rPr>
              <a:t>Random Forest</a:t>
            </a:r>
            <a:endParaRPr lang="en-US" sz="4000" b="1" dirty="0">
              <a:solidFill>
                <a:srgbClr val="0665BE"/>
              </a:solidFill>
              <a:latin typeface="Gordita Bold"/>
              <a:ea typeface="Gordita Bold"/>
              <a:cs typeface="Gordita Bold"/>
              <a:sym typeface="Gordita Bold"/>
            </a:endParaRPr>
          </a:p>
        </p:txBody>
      </p:sp>
      <p:pic>
        <p:nvPicPr>
          <p:cNvPr id="2" name="Picture 1"/>
          <p:cNvPicPr>
            <a:picLocks noChangeAspect="1"/>
          </p:cNvPicPr>
          <p:nvPr/>
        </p:nvPicPr>
        <p:blipFill>
          <a:blip r:embed="rId5"/>
          <a:stretch>
            <a:fillRect/>
          </a:stretch>
        </p:blipFill>
        <p:spPr>
          <a:xfrm>
            <a:off x="24330" y="112245"/>
            <a:ext cx="12011891" cy="5244163"/>
          </a:xfrm>
          <a:prstGeom prst="rect">
            <a:avLst/>
          </a:prstGeom>
        </p:spPr>
      </p:pic>
      <p:pic>
        <p:nvPicPr>
          <p:cNvPr id="3" name="Picture 2"/>
          <p:cNvPicPr>
            <a:picLocks noChangeAspect="1"/>
          </p:cNvPicPr>
          <p:nvPr/>
        </p:nvPicPr>
        <p:blipFill>
          <a:blip r:embed="rId6"/>
          <a:stretch>
            <a:fillRect/>
          </a:stretch>
        </p:blipFill>
        <p:spPr>
          <a:xfrm>
            <a:off x="0" y="5468653"/>
            <a:ext cx="13335000" cy="4694691"/>
          </a:xfrm>
          <a:prstGeom prst="rect">
            <a:avLst/>
          </a:prstGeom>
        </p:spPr>
      </p:pic>
    </p:spTree>
    <p:extLst>
      <p:ext uri="{BB962C8B-B14F-4D97-AF65-F5344CB8AC3E}">
        <p14:creationId xmlns:p14="http://schemas.microsoft.com/office/powerpoint/2010/main" val="341154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40" name="Group 3"/>
          <p:cNvGrpSpPr/>
          <p:nvPr/>
        </p:nvGrpSpPr>
        <p:grpSpPr>
          <a:xfrm>
            <a:off x="9214972" y="-784262"/>
            <a:ext cx="13913654" cy="12862593"/>
            <a:chOff x="0" y="0"/>
            <a:chExt cx="812800" cy="751400"/>
          </a:xfrm>
        </p:grpSpPr>
        <p:sp>
          <p:nvSpPr>
            <p:cNvPr id="1048634" name="Freeform 4"/>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37044" r="-1451"/>
              </a:stretch>
            </a:blipFill>
            <a:ln w="581025" cap="sq">
              <a:solidFill>
                <a:srgbClr val="0665BE"/>
              </a:solidFill>
              <a:prstDash val="solid"/>
              <a:miter/>
            </a:ln>
          </p:spPr>
        </p:sp>
      </p:grpSp>
      <p:grpSp>
        <p:nvGrpSpPr>
          <p:cNvPr id="41" name="Group 5"/>
          <p:cNvGrpSpPr/>
          <p:nvPr/>
        </p:nvGrpSpPr>
        <p:grpSpPr>
          <a:xfrm rot="-1320159">
            <a:off x="12515661" y="5016990"/>
            <a:ext cx="1225017" cy="7224362"/>
            <a:chOff x="0" y="0"/>
            <a:chExt cx="322638" cy="1902713"/>
          </a:xfrm>
        </p:grpSpPr>
        <p:sp>
          <p:nvSpPr>
            <p:cNvPr id="1048635" name="Freeform 6"/>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48636" name="TextBox 7"/>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sp>
        <p:nvSpPr>
          <p:cNvPr id="1048637" name="Freeform 8"/>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4"/>
            <a:stretch>
              <a:fillRect/>
            </a:stretch>
          </a:blipFill>
        </p:spPr>
      </p:sp>
      <p:sp>
        <p:nvSpPr>
          <p:cNvPr id="1048638" name="Freeform 9"/>
          <p:cNvSpPr/>
          <p:nvPr/>
        </p:nvSpPr>
        <p:spPr>
          <a:xfrm>
            <a:off x="886237" y="9103599"/>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5"/>
            <a:stretch>
              <a:fillRect/>
            </a:stretch>
          </a:blipFill>
        </p:spPr>
      </p:sp>
      <p:sp>
        <p:nvSpPr>
          <p:cNvPr id="1048639" name="TextBox 10"/>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01</a:t>
            </a:r>
          </a:p>
        </p:txBody>
      </p:sp>
      <p:sp>
        <p:nvSpPr>
          <p:cNvPr id="1048640" name="TextBox 11"/>
          <p:cNvSpPr txBox="1"/>
          <p:nvPr/>
        </p:nvSpPr>
        <p:spPr>
          <a:xfrm>
            <a:off x="2459931" y="559530"/>
            <a:ext cx="9383738" cy="984885"/>
          </a:xfrm>
          <a:prstGeom prst="rect">
            <a:avLst/>
          </a:prstGeom>
        </p:spPr>
        <p:txBody>
          <a:bodyPr lIns="0" tIns="0" rIns="0" bIns="0" rtlCol="0" anchor="t">
            <a:spAutoFit/>
          </a:bodyPr>
          <a:lstStyle/>
          <a:p>
            <a:pPr algn="l">
              <a:lnSpc>
                <a:spcPts val="7560"/>
              </a:lnSpc>
            </a:pPr>
            <a:r>
              <a:rPr lang="en-US" sz="7200" b="1" dirty="0">
                <a:solidFill>
                  <a:srgbClr val="0665BE"/>
                </a:solidFill>
                <a:latin typeface="Gordita Bold"/>
                <a:ea typeface="Gordita Bold"/>
                <a:cs typeface="Gordita Bold"/>
                <a:sym typeface="Gordita Bold"/>
              </a:rPr>
              <a:t>Problem Statement</a:t>
            </a:r>
          </a:p>
        </p:txBody>
      </p:sp>
      <p:sp>
        <p:nvSpPr>
          <p:cNvPr id="1048641" name="TextBox 12"/>
          <p:cNvSpPr txBox="1"/>
          <p:nvPr/>
        </p:nvSpPr>
        <p:spPr>
          <a:xfrm>
            <a:off x="0" y="2915000"/>
            <a:ext cx="9829799" cy="6001643"/>
          </a:xfrm>
          <a:prstGeom prst="rect">
            <a:avLst/>
          </a:prstGeom>
        </p:spPr>
        <p:txBody>
          <a:bodyPr wrap="square" lIns="0" tIns="0" rIns="0" bIns="0" rtlCol="0" anchor="t">
            <a:spAutoFit/>
          </a:bodyPr>
          <a:lstStyle/>
          <a:p>
            <a:pPr marL="302259" lvl="1" algn="just">
              <a:lnSpc>
                <a:spcPts val="3639"/>
              </a:lnSpc>
            </a:pPr>
            <a:r>
              <a:rPr lang="en-US" sz="2799" b="1" u="sng" dirty="0" smtClean="0">
                <a:solidFill>
                  <a:srgbClr val="000000"/>
                </a:solidFill>
                <a:latin typeface="Poppins"/>
                <a:ea typeface="Poppins"/>
                <a:cs typeface="Poppins"/>
                <a:sym typeface="Poppins"/>
              </a:rPr>
              <a:t>Context</a:t>
            </a:r>
          </a:p>
          <a:p>
            <a:pPr marL="302259" lvl="1" algn="just">
              <a:lnSpc>
                <a:spcPts val="3639"/>
              </a:lnSpc>
            </a:pPr>
            <a:r>
              <a:rPr lang="en-US" sz="2400" dirty="0">
                <a:solidFill>
                  <a:srgbClr val="000000"/>
                </a:solidFill>
                <a:latin typeface="Poppins"/>
                <a:ea typeface="Poppins"/>
                <a:cs typeface="Poppins"/>
                <a:sym typeface="Poppins"/>
              </a:rPr>
              <a:t>Kenya's agricultural sector relies heavily on smallholder farmers, who play a crucial role in food production and economic stability. Despite their importance, these farmers often face significant barriers in accessing affordable credit</a:t>
            </a:r>
            <a:r>
              <a:rPr lang="en-US" sz="2400" dirty="0" smtClean="0">
                <a:solidFill>
                  <a:srgbClr val="000000"/>
                </a:solidFill>
                <a:latin typeface="Poppins"/>
                <a:ea typeface="Poppins"/>
                <a:cs typeface="Poppins"/>
                <a:sym typeface="Poppins"/>
              </a:rPr>
              <a:t>.</a:t>
            </a:r>
          </a:p>
          <a:p>
            <a:pPr marL="302259" lvl="1" algn="just">
              <a:lnSpc>
                <a:spcPts val="3639"/>
              </a:lnSpc>
            </a:pPr>
            <a:r>
              <a:rPr lang="en-US" sz="2799" dirty="0" smtClean="0">
                <a:solidFill>
                  <a:srgbClr val="000000"/>
                </a:solidFill>
                <a:latin typeface="Poppins"/>
                <a:ea typeface="Poppins"/>
                <a:cs typeface="Poppins"/>
                <a:sym typeface="Poppins"/>
              </a:rPr>
              <a:t> </a:t>
            </a:r>
            <a:endParaRPr lang="en-US" sz="2799" dirty="0">
              <a:solidFill>
                <a:srgbClr val="000000"/>
              </a:solidFill>
              <a:latin typeface="Poppins"/>
              <a:ea typeface="Poppins"/>
              <a:cs typeface="Poppins"/>
              <a:sym typeface="Poppins"/>
            </a:endParaRPr>
          </a:p>
          <a:p>
            <a:pPr marL="302259" lvl="1" algn="just">
              <a:lnSpc>
                <a:spcPts val="3639"/>
              </a:lnSpc>
            </a:pPr>
            <a:r>
              <a:rPr lang="en-US" sz="2799" b="1" u="sng" dirty="0" smtClean="0">
                <a:solidFill>
                  <a:srgbClr val="000000"/>
                </a:solidFill>
                <a:latin typeface="Poppins"/>
                <a:ea typeface="Poppins"/>
                <a:cs typeface="Poppins"/>
                <a:sym typeface="Poppins"/>
              </a:rPr>
              <a:t>Issue</a:t>
            </a:r>
          </a:p>
          <a:p>
            <a:pPr marL="302259" lvl="1" algn="just">
              <a:lnSpc>
                <a:spcPts val="3639"/>
              </a:lnSpc>
            </a:pPr>
            <a:r>
              <a:rPr lang="en-US" sz="2400" dirty="0">
                <a:solidFill>
                  <a:srgbClr val="000000"/>
                </a:solidFill>
                <a:latin typeface="Poppins"/>
                <a:ea typeface="Poppins"/>
                <a:cs typeface="Poppins"/>
                <a:sym typeface="Poppins"/>
              </a:rPr>
              <a:t>Limited access to credit prevents smallholder farmers from investing in essential agricultural inputs, such as quality seeds, fertilizers, and machinery. This lack of investment leads to suboptimal productivity and contributes to ongoing food insecurity.</a:t>
            </a:r>
          </a:p>
          <a:p>
            <a:pPr algn="just">
              <a:lnSpc>
                <a:spcPts val="3639"/>
              </a:lnSpc>
            </a:pPr>
            <a:endParaRPr lang="en-US" sz="2799" dirty="0">
              <a:solidFill>
                <a:srgbClr val="000000"/>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2" name="TextBox 11"/>
          <p:cNvSpPr txBox="1"/>
          <p:nvPr/>
        </p:nvSpPr>
        <p:spPr>
          <a:xfrm>
            <a:off x="10475" y="112245"/>
            <a:ext cx="7228526" cy="2008627"/>
          </a:xfrm>
          <a:prstGeom prst="rect">
            <a:avLst/>
          </a:prstGeom>
        </p:spPr>
        <p:txBody>
          <a:bodyPr wrap="square" lIns="0" tIns="0" rIns="0" bIns="0" rtlCol="0" anchor="t">
            <a:spAutoFit/>
          </a:bodyPr>
          <a:lstStyle/>
          <a:p>
            <a:pPr>
              <a:lnSpc>
                <a:spcPts val="8400"/>
              </a:lnSpc>
            </a:pPr>
            <a:r>
              <a:rPr lang="en-US" sz="4000" b="1" dirty="0"/>
              <a:t>Model Selection for Deployment</a:t>
            </a:r>
          </a:p>
          <a:p>
            <a:pPr>
              <a:lnSpc>
                <a:spcPts val="8400"/>
              </a:lnSpc>
            </a:pPr>
            <a:endParaRPr lang="en-US" sz="4000" b="1" dirty="0">
              <a:solidFill>
                <a:srgbClr val="0665BE"/>
              </a:solidFill>
              <a:latin typeface="Gordita Bold"/>
              <a:ea typeface="Gordita Bold"/>
              <a:cs typeface="Gordita Bold"/>
              <a:sym typeface="Gordita Bold"/>
            </a:endParaRPr>
          </a:p>
        </p:txBody>
      </p:sp>
      <p:sp>
        <p:nvSpPr>
          <p:cNvPr id="1048683" name="TextBox 12"/>
          <p:cNvSpPr txBox="1"/>
          <p:nvPr/>
        </p:nvSpPr>
        <p:spPr>
          <a:xfrm>
            <a:off x="0" y="1438578"/>
            <a:ext cx="11027597" cy="2539157"/>
          </a:xfrm>
          <a:prstGeom prst="rect">
            <a:avLst/>
          </a:prstGeom>
        </p:spPr>
        <p:txBody>
          <a:bodyPr lIns="0" tIns="0" rIns="0" bIns="0" rtlCol="0" anchor="t">
            <a:spAutoFit/>
          </a:bodyPr>
          <a:lstStyle/>
          <a:p>
            <a:pPr algn="just">
              <a:lnSpc>
                <a:spcPts val="3331"/>
              </a:lnSpc>
            </a:pPr>
            <a:r>
              <a:rPr lang="en-US" sz="2800" dirty="0"/>
              <a:t>Based on the performance evaluation metrics, the </a:t>
            </a:r>
            <a:r>
              <a:rPr lang="en-US" sz="2800" b="1" dirty="0" err="1"/>
              <a:t>XGBoost</a:t>
            </a:r>
            <a:r>
              <a:rPr lang="en-US" sz="2800" dirty="0"/>
              <a:t> model was selected for deployment, achieving the best results with an RMSE of 0.0681, MAE of 0.0473, and R² of 0.9274. These metrics indicate its strong predictive capability and high variance explanation. Although the </a:t>
            </a:r>
            <a:r>
              <a:rPr lang="en-US" sz="2800" b="1" dirty="0"/>
              <a:t>Random Forest</a:t>
            </a:r>
            <a:r>
              <a:rPr lang="en-US" sz="2800" dirty="0"/>
              <a:t> model and </a:t>
            </a:r>
            <a:r>
              <a:rPr lang="en-US" sz="2800" b="1" dirty="0"/>
              <a:t>Linear Regression</a:t>
            </a:r>
            <a:r>
              <a:rPr lang="en-US" sz="2800" dirty="0"/>
              <a:t> also demonstrated solid performance, </a:t>
            </a:r>
            <a:r>
              <a:rPr lang="en-US" sz="2800" dirty="0" err="1"/>
              <a:t>XGBoost's</a:t>
            </a:r>
            <a:r>
              <a:rPr lang="en-US" sz="2800" dirty="0"/>
              <a:t> superior metrics confirm it as the optimal choice for the project.</a:t>
            </a: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1466152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53" name="Group 4"/>
          <p:cNvGrpSpPr/>
          <p:nvPr/>
        </p:nvGrpSpPr>
        <p:grpSpPr>
          <a:xfrm>
            <a:off x="11864195" y="-784262"/>
            <a:ext cx="13913654" cy="12862593"/>
            <a:chOff x="0" y="0"/>
            <a:chExt cx="812800" cy="751400"/>
          </a:xfrm>
        </p:grpSpPr>
        <p:sp>
          <p:nvSpPr>
            <p:cNvPr id="1048677" name="Freeform 5"/>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19377" r="-19377"/>
              </a:stretch>
            </a:blipFill>
            <a:ln w="581025" cap="sq">
              <a:solidFill>
                <a:srgbClr val="0665BE"/>
              </a:solidFill>
              <a:prstDash val="solid"/>
              <a:miter/>
            </a:ln>
          </p:spPr>
        </p:sp>
      </p:grpSp>
      <p:grpSp>
        <p:nvGrpSpPr>
          <p:cNvPr id="54" name="Group 6"/>
          <p:cNvGrpSpPr/>
          <p:nvPr/>
        </p:nvGrpSpPr>
        <p:grpSpPr>
          <a:xfrm rot="9629052">
            <a:off x="11287212" y="-3123480"/>
            <a:ext cx="1013004" cy="7749013"/>
            <a:chOff x="0" y="0"/>
            <a:chExt cx="238611" cy="1825264"/>
          </a:xfrm>
        </p:grpSpPr>
        <p:sp>
          <p:nvSpPr>
            <p:cNvPr id="1048678" name="Freeform 7"/>
            <p:cNvSpPr/>
            <p:nvPr/>
          </p:nvSpPr>
          <p:spPr>
            <a:xfrm>
              <a:off x="0" y="0"/>
              <a:ext cx="238611" cy="1825264"/>
            </a:xfrm>
            <a:custGeom>
              <a:avLst/>
              <a:gdLst/>
              <a:ahLst/>
              <a:cxnLst/>
              <a:rect l="l" t="t" r="r" b="b"/>
              <a:pathLst>
                <a:path w="238611" h="1825264">
                  <a:moveTo>
                    <a:pt x="119306" y="0"/>
                  </a:moveTo>
                  <a:lnTo>
                    <a:pt x="238611" y="1825264"/>
                  </a:lnTo>
                  <a:lnTo>
                    <a:pt x="0" y="1825264"/>
                  </a:lnTo>
                  <a:lnTo>
                    <a:pt x="119306" y="0"/>
                  </a:lnTo>
                  <a:close/>
                </a:path>
              </a:pathLst>
            </a:custGeom>
            <a:solidFill>
              <a:srgbClr val="B06E10"/>
            </a:solidFill>
          </p:spPr>
        </p:sp>
        <p:sp>
          <p:nvSpPr>
            <p:cNvPr id="1048679" name="TextBox 8"/>
            <p:cNvSpPr txBox="1"/>
            <p:nvPr/>
          </p:nvSpPr>
          <p:spPr>
            <a:xfrm>
              <a:off x="37283" y="809344"/>
              <a:ext cx="164045" cy="885544"/>
            </a:xfrm>
            <a:prstGeom prst="rect">
              <a:avLst/>
            </a:prstGeom>
          </p:spPr>
          <p:txBody>
            <a:bodyPr lIns="50800" tIns="50800" rIns="50800" bIns="50800" rtlCol="0" anchor="ctr"/>
            <a:lstStyle/>
            <a:p>
              <a:pPr algn="ctr">
                <a:lnSpc>
                  <a:spcPts val="2659"/>
                </a:lnSpc>
              </a:pPr>
              <a:endParaRPr/>
            </a:p>
          </p:txBody>
        </p:sp>
      </p:grpSp>
      <p:sp>
        <p:nvSpPr>
          <p:cNvPr id="1048680" name="Freeform 9"/>
          <p:cNvSpPr/>
          <p:nvPr/>
        </p:nvSpPr>
        <p:spPr>
          <a:xfrm>
            <a:off x="530655" y="9632285"/>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83" name="TextBox 12"/>
          <p:cNvSpPr txBox="1"/>
          <p:nvPr/>
        </p:nvSpPr>
        <p:spPr>
          <a:xfrm>
            <a:off x="82531" y="160246"/>
            <a:ext cx="11027597" cy="5924699"/>
          </a:xfrm>
          <a:prstGeom prst="rect">
            <a:avLst/>
          </a:prstGeom>
        </p:spPr>
        <p:txBody>
          <a:bodyPr lIns="0" tIns="0" rIns="0" bIns="0" rtlCol="0" anchor="t">
            <a:spAutoFit/>
          </a:bodyPr>
          <a:lstStyle/>
          <a:p>
            <a:pPr algn="just">
              <a:lnSpc>
                <a:spcPts val="3331"/>
              </a:lnSpc>
            </a:pPr>
            <a:r>
              <a:rPr lang="en-US" sz="2799" b="1" dirty="0">
                <a:solidFill>
                  <a:srgbClr val="100F0D"/>
                </a:solidFill>
                <a:latin typeface="Poppins"/>
                <a:ea typeface="Poppins"/>
                <a:cs typeface="Poppins"/>
                <a:sym typeface="Poppins"/>
              </a:rPr>
              <a:t>Important Independent Variables for Predicting Agricultural </a:t>
            </a:r>
            <a:r>
              <a:rPr lang="en-US" sz="2799" b="1" dirty="0" smtClean="0">
                <a:solidFill>
                  <a:srgbClr val="100F0D"/>
                </a:solidFill>
                <a:latin typeface="Poppins"/>
                <a:ea typeface="Poppins"/>
                <a:cs typeface="Poppins"/>
                <a:sym typeface="Poppins"/>
              </a:rPr>
              <a:t>Outcomes</a:t>
            </a:r>
          </a:p>
          <a:p>
            <a:pPr algn="just">
              <a:lnSpc>
                <a:spcPts val="3331"/>
              </a:lnSpc>
            </a:pPr>
            <a:endParaRPr lang="en-US" sz="2799" b="1" dirty="0" smtClean="0">
              <a:solidFill>
                <a:srgbClr val="100F0D"/>
              </a:solidFill>
              <a:latin typeface="Poppins"/>
              <a:ea typeface="Poppins"/>
              <a:cs typeface="Poppins"/>
              <a:sym typeface="Poppins"/>
            </a:endParaRPr>
          </a:p>
          <a:p>
            <a:pPr algn="just">
              <a:lnSpc>
                <a:spcPts val="3331"/>
              </a:lnSpc>
            </a:pPr>
            <a:r>
              <a:rPr lang="en-US" sz="2799" dirty="0" smtClean="0">
                <a:solidFill>
                  <a:srgbClr val="100F0D"/>
                </a:solidFill>
                <a:latin typeface="Poppins"/>
                <a:ea typeface="Poppins"/>
                <a:cs typeface="Poppins"/>
                <a:sym typeface="Poppins"/>
              </a:rPr>
              <a:t>The </a:t>
            </a:r>
            <a:r>
              <a:rPr lang="en-US" sz="2799" dirty="0">
                <a:solidFill>
                  <a:srgbClr val="100F0D"/>
                </a:solidFill>
                <a:latin typeface="Poppins"/>
                <a:ea typeface="Poppins"/>
                <a:cs typeface="Poppins"/>
                <a:sym typeface="Poppins"/>
              </a:rPr>
              <a:t>analysis identified several key independent variables significantly influencing agricultural outcomes, selected based on their correlation coefficients such as Income </a:t>
            </a:r>
            <a:r>
              <a:rPr lang="en-US" sz="2799" dirty="0" smtClean="0">
                <a:solidFill>
                  <a:srgbClr val="100F0D"/>
                </a:solidFill>
                <a:latin typeface="Poppins"/>
                <a:ea typeface="Poppins"/>
                <a:cs typeface="Poppins"/>
                <a:sym typeface="Poppins"/>
              </a:rPr>
              <a:t>change .</a:t>
            </a:r>
            <a:r>
              <a:rPr lang="en-US" sz="2799" dirty="0">
                <a:solidFill>
                  <a:srgbClr val="100F0D"/>
                </a:solidFill>
                <a:latin typeface="Poppins"/>
                <a:ea typeface="Poppins"/>
                <a:cs typeface="Poppins"/>
                <a:sym typeface="Poppins"/>
              </a:rPr>
              <a:t>These insights highlight the need for targeted interventions focusing on these critical areas to improve outcomes for farmers</a:t>
            </a:r>
            <a:r>
              <a:rPr lang="en-US" sz="2799" dirty="0" smtClean="0">
                <a:solidFill>
                  <a:srgbClr val="100F0D"/>
                </a:solidFill>
                <a:latin typeface="Poppins"/>
                <a:ea typeface="Poppins"/>
                <a:cs typeface="Poppins"/>
                <a:sym typeface="Poppins"/>
              </a:rPr>
              <a:t>.</a:t>
            </a:r>
          </a:p>
          <a:p>
            <a:pPr algn="just">
              <a:lnSpc>
                <a:spcPts val="3331"/>
              </a:lnSpc>
            </a:pPr>
            <a:endParaRPr lang="en-US" sz="2799" dirty="0">
              <a:solidFill>
                <a:srgbClr val="100F0D"/>
              </a:solidFill>
              <a:latin typeface="Poppins"/>
              <a:ea typeface="Poppins"/>
              <a:cs typeface="Poppins"/>
              <a:sym typeface="Poppins"/>
            </a:endParaRPr>
          </a:p>
          <a:p>
            <a:pPr algn="just">
              <a:lnSpc>
                <a:spcPts val="3331"/>
              </a:lnSpc>
            </a:pPr>
            <a:endParaRPr lang="en-US" sz="2799" dirty="0" smtClean="0">
              <a:solidFill>
                <a:srgbClr val="100F0D"/>
              </a:solidFill>
              <a:latin typeface="Poppins"/>
              <a:ea typeface="Poppins"/>
              <a:cs typeface="Poppins"/>
              <a:sym typeface="Poppins"/>
            </a:endParaRPr>
          </a:p>
          <a:p>
            <a:pPr algn="just">
              <a:lnSpc>
                <a:spcPts val="3331"/>
              </a:lnSpc>
            </a:pPr>
            <a:r>
              <a:rPr lang="en-US" sz="2799" b="1" u="sng" dirty="0">
                <a:solidFill>
                  <a:srgbClr val="0070C0"/>
                </a:solidFill>
                <a:latin typeface="Poppins"/>
                <a:ea typeface="Poppins"/>
                <a:cs typeface="Poppins"/>
                <a:sym typeface="Poppins"/>
              </a:rPr>
              <a:t>LIVE DEMO OF THE DEPLOYED </a:t>
            </a:r>
            <a:r>
              <a:rPr lang="en-US" sz="2799" b="1" u="sng" dirty="0" smtClean="0">
                <a:solidFill>
                  <a:srgbClr val="0070C0"/>
                </a:solidFill>
                <a:latin typeface="Poppins"/>
                <a:ea typeface="Poppins"/>
                <a:cs typeface="Poppins"/>
                <a:sym typeface="Poppins"/>
              </a:rPr>
              <a:t>APP</a:t>
            </a:r>
            <a:r>
              <a:rPr lang="en-US" sz="2799" dirty="0" smtClean="0">
                <a:solidFill>
                  <a:srgbClr val="100F0D"/>
                </a:solidFill>
                <a:latin typeface="Poppins"/>
                <a:ea typeface="Poppins"/>
                <a:cs typeface="Poppins"/>
                <a:sym typeface="Poppins"/>
              </a:rPr>
              <a:t>: https</a:t>
            </a:r>
            <a:r>
              <a:rPr lang="en-US" sz="2799" dirty="0">
                <a:solidFill>
                  <a:srgbClr val="100F0D"/>
                </a:solidFill>
                <a:latin typeface="Poppins"/>
                <a:ea typeface="Poppins"/>
                <a:cs typeface="Poppins"/>
                <a:sym typeface="Poppins"/>
              </a:rPr>
              <a:t>://appuctivity-predictor-7sfuj3r6eyclvqshefzy2n.streamlit.app/</a:t>
            </a:r>
            <a:endParaRPr lang="en-US" sz="2799" dirty="0" smtClean="0">
              <a:solidFill>
                <a:srgbClr val="100F0D"/>
              </a:solidFill>
              <a:latin typeface="Poppins"/>
              <a:ea typeface="Poppins"/>
              <a:cs typeface="Poppins"/>
              <a:sym typeface="Poppins"/>
            </a:endParaRPr>
          </a:p>
          <a:p>
            <a:pPr algn="just">
              <a:lnSpc>
                <a:spcPts val="3331"/>
              </a:lnSpc>
            </a:pPr>
            <a:endParaRPr lang="en-US" sz="2799" dirty="0">
              <a:solidFill>
                <a:srgbClr val="100F0D"/>
              </a:solidFill>
              <a:latin typeface="Poppins"/>
              <a:ea typeface="Poppins"/>
              <a:cs typeface="Poppins"/>
              <a:sym typeface="Poppins"/>
            </a:endParaRPr>
          </a:p>
        </p:txBody>
      </p:sp>
    </p:spTree>
    <p:extLst>
      <p:ext uri="{BB962C8B-B14F-4D97-AF65-F5344CB8AC3E}">
        <p14:creationId xmlns:p14="http://schemas.microsoft.com/office/powerpoint/2010/main" val="2111983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12"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stretch>
              <a:fillRect/>
            </a:stretch>
          </a:blipFill>
        </p:spPr>
      </p:sp>
      <p:sp>
        <p:nvSpPr>
          <p:cNvPr id="1048613" name="Freeform 4"/>
          <p:cNvSpPr/>
          <p:nvPr/>
        </p:nvSpPr>
        <p:spPr>
          <a:xfrm>
            <a:off x="14732512" y="2517422"/>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14" name="TextBox 5"/>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06</a:t>
            </a:r>
          </a:p>
        </p:txBody>
      </p:sp>
      <p:grpSp>
        <p:nvGrpSpPr>
          <p:cNvPr id="33" name="Group 6"/>
          <p:cNvGrpSpPr/>
          <p:nvPr/>
        </p:nvGrpSpPr>
        <p:grpSpPr>
          <a:xfrm rot="-8575754">
            <a:off x="14187690" y="-4621702"/>
            <a:ext cx="1089645" cy="8688950"/>
            <a:chOff x="0" y="0"/>
            <a:chExt cx="238611" cy="1902713"/>
          </a:xfrm>
        </p:grpSpPr>
        <p:sp>
          <p:nvSpPr>
            <p:cNvPr id="1048615" name="Freeform 7"/>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1048616" name="TextBox 8"/>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1048617" name="TextBox 9"/>
          <p:cNvSpPr txBox="1"/>
          <p:nvPr/>
        </p:nvSpPr>
        <p:spPr>
          <a:xfrm>
            <a:off x="1474232" y="2090385"/>
            <a:ext cx="6696734" cy="1066800"/>
          </a:xfrm>
          <a:prstGeom prst="rect">
            <a:avLst/>
          </a:prstGeom>
        </p:spPr>
        <p:txBody>
          <a:bodyPr lIns="0" tIns="0" rIns="0" bIns="0" rtlCol="0" anchor="t">
            <a:spAutoFit/>
          </a:bodyPr>
          <a:lstStyle/>
          <a:p>
            <a:pPr algn="l">
              <a:lnSpc>
                <a:spcPts val="8400"/>
              </a:lnSpc>
            </a:pPr>
            <a:r>
              <a:rPr lang="en-US" sz="8000" b="1">
                <a:solidFill>
                  <a:srgbClr val="0665BE"/>
                </a:solidFill>
                <a:latin typeface="Gordita Bold"/>
                <a:ea typeface="Gordita Bold"/>
                <a:cs typeface="Gordita Bold"/>
                <a:sym typeface="Gordita Bold"/>
              </a:rPr>
              <a:t>Conclusion</a:t>
            </a:r>
          </a:p>
        </p:txBody>
      </p:sp>
      <p:sp>
        <p:nvSpPr>
          <p:cNvPr id="1048618" name="TextBox 10"/>
          <p:cNvSpPr txBox="1"/>
          <p:nvPr/>
        </p:nvSpPr>
        <p:spPr>
          <a:xfrm>
            <a:off x="1125757" y="3769709"/>
            <a:ext cx="8693734" cy="4655121"/>
          </a:xfrm>
          <a:prstGeom prst="rect">
            <a:avLst/>
          </a:prstGeom>
        </p:spPr>
        <p:txBody>
          <a:bodyPr lIns="0" tIns="0" rIns="0" bIns="0" rtlCol="0" anchor="t">
            <a:spAutoFit/>
          </a:bodyPr>
          <a:lstStyle/>
          <a:p>
            <a:pPr algn="just">
              <a:lnSpc>
                <a:spcPts val="3331"/>
              </a:lnSpc>
            </a:pPr>
            <a:r>
              <a:rPr lang="en-US" sz="2800" dirty="0"/>
              <a:t>This project demonstrated the effective application of machine learning in predicting agricultural outcomes, with the </a:t>
            </a:r>
            <a:r>
              <a:rPr lang="en-US" sz="2800" dirty="0" err="1"/>
              <a:t>XGBoost</a:t>
            </a:r>
            <a:r>
              <a:rPr lang="en-US" sz="2800" dirty="0"/>
              <a:t> model selected for deployment due to its superior performance metrics, achieving an RMSE of 0.0681, MAE of 0.0473, and R² of 0.9274. Key independent variables, identified through correlation analysis, highlighted the critical roles of crop yield, farm size, and access to credit. </a:t>
            </a:r>
            <a:r>
              <a:rPr lang="en-US" sz="2800"/>
              <a:t>These insights emphasize the importance of targeted interventions in resource allocation and market access to enhance agricultural productivity and support farmers in improving their outcomes.</a:t>
            </a:r>
            <a:endParaRPr lang="en-US" sz="2799" dirty="0">
              <a:solidFill>
                <a:srgbClr val="100F0D"/>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25" name="Group 3"/>
          <p:cNvGrpSpPr>
            <a:grpSpLocks noChangeAspect="1"/>
          </p:cNvGrpSpPr>
          <p:nvPr/>
        </p:nvGrpSpPr>
        <p:grpSpPr>
          <a:xfrm>
            <a:off x="6700033" y="-1977339"/>
            <a:ext cx="10065219" cy="12764685"/>
            <a:chOff x="0" y="0"/>
            <a:chExt cx="4018674" cy="5096472"/>
          </a:xfrm>
        </p:grpSpPr>
        <p:sp>
          <p:nvSpPr>
            <p:cNvPr id="1048585" name="Freeform 4"/>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solidFill>
              <a:srgbClr val="0665BE"/>
            </a:solidFill>
            <a:ln w="12700">
              <a:solidFill>
                <a:srgbClr val="000000"/>
              </a:solidFill>
            </a:ln>
          </p:spPr>
        </p:sp>
      </p:grpSp>
      <p:grpSp>
        <p:nvGrpSpPr>
          <p:cNvPr id="26" name="Group 5"/>
          <p:cNvGrpSpPr>
            <a:grpSpLocks noChangeAspect="1"/>
          </p:cNvGrpSpPr>
          <p:nvPr/>
        </p:nvGrpSpPr>
        <p:grpSpPr>
          <a:xfrm>
            <a:off x="8617679" y="-376521"/>
            <a:ext cx="8408407" cy="10663521"/>
            <a:chOff x="0" y="0"/>
            <a:chExt cx="4018674" cy="5096472"/>
          </a:xfrm>
        </p:grpSpPr>
        <p:sp>
          <p:nvSpPr>
            <p:cNvPr id="1048586" name="Freeform 6"/>
            <p:cNvSpPr/>
            <p:nvPr/>
          </p:nvSpPr>
          <p:spPr>
            <a:xfrm>
              <a:off x="0" y="0"/>
              <a:ext cx="4018661" cy="5096383"/>
            </a:xfrm>
            <a:custGeom>
              <a:avLst/>
              <a:gdLst/>
              <a:ahLst/>
              <a:cxnLst/>
              <a:rect l="l" t="t" r="r" b="b"/>
              <a:pathLst>
                <a:path w="4018661" h="5096383">
                  <a:moveTo>
                    <a:pt x="752856" y="0"/>
                  </a:moveTo>
                  <a:lnTo>
                    <a:pt x="1751076" y="3509264"/>
                  </a:lnTo>
                  <a:lnTo>
                    <a:pt x="0" y="5081270"/>
                  </a:lnTo>
                  <a:lnTo>
                    <a:pt x="2406904" y="5096383"/>
                  </a:lnTo>
                  <a:lnTo>
                    <a:pt x="2406904" y="5096383"/>
                  </a:lnTo>
                  <a:lnTo>
                    <a:pt x="4018661" y="3518154"/>
                  </a:lnTo>
                  <a:lnTo>
                    <a:pt x="2890520" y="0"/>
                  </a:lnTo>
                  <a:close/>
                </a:path>
              </a:pathLst>
            </a:custGeom>
            <a:blipFill>
              <a:blip r:embed="rId3"/>
              <a:stretch>
                <a:fillRect l="-53104" r="-53104"/>
              </a:stretch>
            </a:blipFill>
          </p:spPr>
        </p:sp>
      </p:grpSp>
      <p:sp>
        <p:nvSpPr>
          <p:cNvPr id="1048587" name="Freeform 7"/>
          <p:cNvSpPr/>
          <p:nvPr/>
        </p:nvSpPr>
        <p:spPr>
          <a:xfrm rot="-76722">
            <a:off x="13190800" y="-372201"/>
            <a:ext cx="6444005" cy="10898952"/>
          </a:xfrm>
          <a:custGeom>
            <a:avLst/>
            <a:gdLst/>
            <a:ahLst/>
            <a:cxnLst/>
            <a:rect l="l" t="t" r="r" b="b"/>
            <a:pathLst>
              <a:path w="6444005" h="10898952">
                <a:moveTo>
                  <a:pt x="0" y="0"/>
                </a:moveTo>
                <a:lnTo>
                  <a:pt x="6444005" y="0"/>
                </a:lnTo>
                <a:lnTo>
                  <a:pt x="6444005" y="10898951"/>
                </a:lnTo>
                <a:lnTo>
                  <a:pt x="0" y="10898951"/>
                </a:lnTo>
                <a:lnTo>
                  <a:pt x="0" y="0"/>
                </a:lnTo>
                <a:close/>
              </a:path>
            </a:pathLst>
          </a:custGeom>
          <a:blipFill>
            <a:blip r:embed="rId4"/>
            <a:stretch>
              <a:fillRect/>
            </a:stretch>
          </a:blipFill>
        </p:spPr>
      </p:sp>
      <p:grpSp>
        <p:nvGrpSpPr>
          <p:cNvPr id="27" name="Group 8"/>
          <p:cNvGrpSpPr/>
          <p:nvPr/>
        </p:nvGrpSpPr>
        <p:grpSpPr>
          <a:xfrm rot="3181922">
            <a:off x="7307969" y="5460199"/>
            <a:ext cx="1225017" cy="7224362"/>
            <a:chOff x="0" y="0"/>
            <a:chExt cx="322638" cy="1902713"/>
          </a:xfrm>
        </p:grpSpPr>
        <p:sp>
          <p:nvSpPr>
            <p:cNvPr id="1048588" name="Freeform 9"/>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48589" name="TextBox 10"/>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grpSp>
        <p:nvGrpSpPr>
          <p:cNvPr id="28" name="Group 11"/>
          <p:cNvGrpSpPr/>
          <p:nvPr/>
        </p:nvGrpSpPr>
        <p:grpSpPr>
          <a:xfrm>
            <a:off x="-1594530" y="7061849"/>
            <a:ext cx="9141036" cy="1045178"/>
            <a:chOff x="0" y="0"/>
            <a:chExt cx="3554340" cy="406400"/>
          </a:xfrm>
        </p:grpSpPr>
        <p:sp>
          <p:nvSpPr>
            <p:cNvPr id="1048590" name="Freeform 12"/>
            <p:cNvSpPr/>
            <p:nvPr/>
          </p:nvSpPr>
          <p:spPr>
            <a:xfrm>
              <a:off x="0" y="0"/>
              <a:ext cx="3554340" cy="406400"/>
            </a:xfrm>
            <a:custGeom>
              <a:avLst/>
              <a:gdLst/>
              <a:ahLst/>
              <a:cxnLst/>
              <a:rect l="l" t="t" r="r" b="b"/>
              <a:pathLst>
                <a:path w="3554340" h="406400">
                  <a:moveTo>
                    <a:pt x="3351140" y="0"/>
                  </a:moveTo>
                  <a:lnTo>
                    <a:pt x="203200" y="0"/>
                  </a:lnTo>
                  <a:lnTo>
                    <a:pt x="0" y="203200"/>
                  </a:lnTo>
                  <a:lnTo>
                    <a:pt x="203200" y="406400"/>
                  </a:lnTo>
                  <a:lnTo>
                    <a:pt x="3351140" y="406400"/>
                  </a:lnTo>
                  <a:lnTo>
                    <a:pt x="3554340" y="203200"/>
                  </a:lnTo>
                  <a:lnTo>
                    <a:pt x="3351140" y="0"/>
                  </a:lnTo>
                  <a:close/>
                </a:path>
              </a:pathLst>
            </a:custGeom>
            <a:solidFill>
              <a:srgbClr val="0665BE"/>
            </a:solidFill>
          </p:spPr>
        </p:sp>
        <p:sp>
          <p:nvSpPr>
            <p:cNvPr id="1048591" name="TextBox 13"/>
            <p:cNvSpPr txBox="1"/>
            <p:nvPr/>
          </p:nvSpPr>
          <p:spPr>
            <a:xfrm>
              <a:off x="152400" y="-38100"/>
              <a:ext cx="3249540" cy="444500"/>
            </a:xfrm>
            <a:prstGeom prst="rect">
              <a:avLst/>
            </a:prstGeom>
          </p:spPr>
          <p:txBody>
            <a:bodyPr lIns="50800" tIns="50800" rIns="50800" bIns="50800" rtlCol="0" anchor="ctr"/>
            <a:lstStyle/>
            <a:p>
              <a:pPr algn="ctr">
                <a:lnSpc>
                  <a:spcPts val="2659"/>
                </a:lnSpc>
              </a:pPr>
              <a:endParaRPr/>
            </a:p>
          </p:txBody>
        </p:sp>
      </p:grpSp>
      <p:sp>
        <p:nvSpPr>
          <p:cNvPr id="1048592" name="Freeform 14"/>
          <p:cNvSpPr/>
          <p:nvPr/>
        </p:nvSpPr>
        <p:spPr>
          <a:xfrm>
            <a:off x="1219188" y="1147510"/>
            <a:ext cx="1207934" cy="1114682"/>
          </a:xfrm>
          <a:custGeom>
            <a:avLst/>
            <a:gdLst/>
            <a:ahLst/>
            <a:cxnLst/>
            <a:rect l="l" t="t" r="r" b="b"/>
            <a:pathLst>
              <a:path w="1207934" h="1114682">
                <a:moveTo>
                  <a:pt x="0" y="0"/>
                </a:moveTo>
                <a:lnTo>
                  <a:pt x="1207933" y="0"/>
                </a:lnTo>
                <a:lnTo>
                  <a:pt x="1207933" y="1114682"/>
                </a:lnTo>
                <a:lnTo>
                  <a:pt x="0" y="1114682"/>
                </a:lnTo>
                <a:lnTo>
                  <a:pt x="0" y="0"/>
                </a:lnTo>
                <a:close/>
              </a:path>
            </a:pathLst>
          </a:custGeom>
          <a:blipFill>
            <a:blip r:embed="rId5"/>
            <a:stretch>
              <a:fillRect l="-186865" t="-163093" r="-187297" b="-250736"/>
            </a:stretch>
          </a:blipFill>
        </p:spPr>
      </p:sp>
      <p:sp>
        <p:nvSpPr>
          <p:cNvPr id="1048593" name="TextBox 15"/>
          <p:cNvSpPr txBox="1"/>
          <p:nvPr/>
        </p:nvSpPr>
        <p:spPr>
          <a:xfrm>
            <a:off x="755625" y="3311220"/>
            <a:ext cx="8750522" cy="1494155"/>
          </a:xfrm>
          <a:prstGeom prst="rect">
            <a:avLst/>
          </a:prstGeom>
        </p:spPr>
        <p:txBody>
          <a:bodyPr lIns="0" tIns="0" rIns="0" bIns="0" rtlCol="0" anchor="t">
            <a:spAutoFit/>
          </a:bodyPr>
          <a:lstStyle/>
          <a:p>
            <a:pPr algn="l">
              <a:lnSpc>
                <a:spcPts val="11765"/>
              </a:lnSpc>
            </a:pPr>
            <a:r>
              <a:rPr lang="en-US" sz="11205" b="1">
                <a:solidFill>
                  <a:srgbClr val="B06E10"/>
                </a:solidFill>
                <a:latin typeface="Gordita Bold"/>
                <a:ea typeface="Gordita Bold"/>
                <a:cs typeface="Gordita Bold"/>
                <a:sym typeface="Gordita Bold"/>
              </a:rPr>
              <a:t>Thank You</a:t>
            </a:r>
          </a:p>
        </p:txBody>
      </p:sp>
      <p:sp>
        <p:nvSpPr>
          <p:cNvPr id="1048594" name="TextBox 16"/>
          <p:cNvSpPr txBox="1"/>
          <p:nvPr/>
        </p:nvSpPr>
        <p:spPr>
          <a:xfrm>
            <a:off x="583277" y="7286940"/>
            <a:ext cx="6445498" cy="568959"/>
          </a:xfrm>
          <a:prstGeom prst="rect">
            <a:avLst/>
          </a:prstGeom>
        </p:spPr>
        <p:txBody>
          <a:bodyPr lIns="0" tIns="0" rIns="0" bIns="0" rtlCol="0" anchor="t">
            <a:spAutoFit/>
          </a:bodyPr>
          <a:lstStyle/>
          <a:p>
            <a:pPr algn="l">
              <a:lnSpc>
                <a:spcPts val="4480"/>
              </a:lnSpc>
              <a:spcBef>
                <a:spcPct val="0"/>
              </a:spcBef>
            </a:pPr>
            <a:r>
              <a:rPr lang="en-US" sz="3200" b="1">
                <a:solidFill>
                  <a:srgbClr val="FFFFFF"/>
                </a:solidFill>
                <a:latin typeface="Gordita Bold"/>
                <a:ea typeface="Gordita Bold"/>
                <a:cs typeface="Gordita Bold"/>
                <a:sym typeface="Gordita Bold"/>
              </a:rPr>
              <a:t>Internship Presentation</a:t>
            </a:r>
          </a:p>
        </p:txBody>
      </p:sp>
      <p:sp>
        <p:nvSpPr>
          <p:cNvPr id="1048595" name="TextBox 17"/>
          <p:cNvSpPr txBox="1"/>
          <p:nvPr/>
        </p:nvSpPr>
        <p:spPr>
          <a:xfrm>
            <a:off x="2427121" y="1352155"/>
            <a:ext cx="1772505" cy="853185"/>
          </a:xfrm>
          <a:prstGeom prst="rect">
            <a:avLst/>
          </a:prstGeom>
        </p:spPr>
        <p:txBody>
          <a:bodyPr lIns="0" tIns="0" rIns="0" bIns="0" rtlCol="0" anchor="t">
            <a:spAutoFit/>
          </a:bodyPr>
          <a:lstStyle/>
          <a:p>
            <a:pPr algn="l">
              <a:lnSpc>
                <a:spcPts val="3359"/>
              </a:lnSpc>
            </a:pPr>
            <a:r>
              <a:rPr lang="en-US" sz="2400" b="1">
                <a:solidFill>
                  <a:srgbClr val="0665BE"/>
                </a:solidFill>
                <a:latin typeface="Gordita Bold"/>
                <a:ea typeface="Gordita Bold"/>
                <a:cs typeface="Gordita Bold"/>
                <a:sym typeface="Gordita Bold"/>
              </a:rPr>
              <a:t>DataVerse </a:t>
            </a:r>
          </a:p>
          <a:p>
            <a:pPr algn="l">
              <a:lnSpc>
                <a:spcPts val="3359"/>
              </a:lnSpc>
              <a:spcBef>
                <a:spcPct val="0"/>
              </a:spcBef>
            </a:pPr>
            <a:r>
              <a:rPr lang="en-US" sz="2400" b="1">
                <a:solidFill>
                  <a:srgbClr val="0665BE"/>
                </a:solidFill>
                <a:latin typeface="Gordita Bold"/>
                <a:ea typeface="Gordita Bold"/>
                <a:cs typeface="Gordita Bold"/>
                <a:sym typeface="Gordita Bold"/>
              </a:rPr>
              <a:t>Africa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Freeform 2"/>
          <p:cNvSpPr/>
          <p:nvPr/>
        </p:nvSpPr>
        <p:spPr>
          <a:xfrm>
            <a:off x="-381000" y="544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grpSp>
        <p:nvGrpSpPr>
          <p:cNvPr id="40" name="Group 3"/>
          <p:cNvGrpSpPr/>
          <p:nvPr/>
        </p:nvGrpSpPr>
        <p:grpSpPr>
          <a:xfrm>
            <a:off x="9214972" y="-784262"/>
            <a:ext cx="13913654" cy="12862593"/>
            <a:chOff x="0" y="0"/>
            <a:chExt cx="812800" cy="751400"/>
          </a:xfrm>
        </p:grpSpPr>
        <p:sp>
          <p:nvSpPr>
            <p:cNvPr id="1048634" name="Freeform 4"/>
            <p:cNvSpPr/>
            <p:nvPr/>
          </p:nvSpPr>
          <p:spPr>
            <a:xfrm>
              <a:off x="0" y="0"/>
              <a:ext cx="812800" cy="751400"/>
            </a:xfrm>
            <a:custGeom>
              <a:avLst/>
              <a:gdLst/>
              <a:ahLst/>
              <a:cxnLst/>
              <a:rect l="l" t="t" r="r" b="b"/>
              <a:pathLst>
                <a:path w="812800" h="751400">
                  <a:moveTo>
                    <a:pt x="609600" y="0"/>
                  </a:moveTo>
                  <a:lnTo>
                    <a:pt x="0" y="0"/>
                  </a:lnTo>
                  <a:lnTo>
                    <a:pt x="203200" y="751400"/>
                  </a:lnTo>
                  <a:lnTo>
                    <a:pt x="812800" y="751400"/>
                  </a:lnTo>
                  <a:lnTo>
                    <a:pt x="609600" y="0"/>
                  </a:lnTo>
                  <a:close/>
                </a:path>
              </a:pathLst>
            </a:custGeom>
            <a:blipFill>
              <a:blip r:embed="rId3"/>
              <a:stretch>
                <a:fillRect l="-37044" r="-1451"/>
              </a:stretch>
            </a:blipFill>
            <a:ln w="581025" cap="sq">
              <a:solidFill>
                <a:srgbClr val="0665BE"/>
              </a:solidFill>
              <a:prstDash val="solid"/>
              <a:miter/>
            </a:ln>
          </p:spPr>
        </p:sp>
      </p:grpSp>
      <p:grpSp>
        <p:nvGrpSpPr>
          <p:cNvPr id="41" name="Group 5"/>
          <p:cNvGrpSpPr/>
          <p:nvPr/>
        </p:nvGrpSpPr>
        <p:grpSpPr>
          <a:xfrm rot="-1320159">
            <a:off x="12515661" y="5016990"/>
            <a:ext cx="1225017" cy="7224362"/>
            <a:chOff x="0" y="0"/>
            <a:chExt cx="322638" cy="1902713"/>
          </a:xfrm>
        </p:grpSpPr>
        <p:sp>
          <p:nvSpPr>
            <p:cNvPr id="1048635" name="Freeform 6"/>
            <p:cNvSpPr/>
            <p:nvPr/>
          </p:nvSpPr>
          <p:spPr>
            <a:xfrm>
              <a:off x="0" y="0"/>
              <a:ext cx="322638" cy="1902713"/>
            </a:xfrm>
            <a:custGeom>
              <a:avLst/>
              <a:gdLst/>
              <a:ahLst/>
              <a:cxnLst/>
              <a:rect l="l" t="t" r="r" b="b"/>
              <a:pathLst>
                <a:path w="322638" h="1902713">
                  <a:moveTo>
                    <a:pt x="161319" y="0"/>
                  </a:moveTo>
                  <a:lnTo>
                    <a:pt x="322638" y="1902713"/>
                  </a:lnTo>
                  <a:lnTo>
                    <a:pt x="0" y="1902713"/>
                  </a:lnTo>
                  <a:lnTo>
                    <a:pt x="161319" y="0"/>
                  </a:lnTo>
                  <a:close/>
                </a:path>
              </a:pathLst>
            </a:custGeom>
            <a:solidFill>
              <a:srgbClr val="B06E10"/>
            </a:solidFill>
          </p:spPr>
        </p:sp>
        <p:sp>
          <p:nvSpPr>
            <p:cNvPr id="1048636" name="TextBox 7"/>
            <p:cNvSpPr txBox="1"/>
            <p:nvPr/>
          </p:nvSpPr>
          <p:spPr>
            <a:xfrm>
              <a:off x="50412" y="845302"/>
              <a:ext cx="221814" cy="921502"/>
            </a:xfrm>
            <a:prstGeom prst="rect">
              <a:avLst/>
            </a:prstGeom>
          </p:spPr>
          <p:txBody>
            <a:bodyPr lIns="50800" tIns="50800" rIns="50800" bIns="50800" rtlCol="0" anchor="ctr"/>
            <a:lstStyle/>
            <a:p>
              <a:pPr algn="ctr">
                <a:lnSpc>
                  <a:spcPts val="2659"/>
                </a:lnSpc>
              </a:pPr>
              <a:endParaRPr/>
            </a:p>
          </p:txBody>
        </p:sp>
      </p:grpSp>
      <p:sp>
        <p:nvSpPr>
          <p:cNvPr id="1048638" name="Freeform 9"/>
          <p:cNvSpPr/>
          <p:nvPr/>
        </p:nvSpPr>
        <p:spPr>
          <a:xfrm>
            <a:off x="886237" y="9103599"/>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41" name="TextBox 12"/>
          <p:cNvSpPr txBox="1"/>
          <p:nvPr/>
        </p:nvSpPr>
        <p:spPr>
          <a:xfrm>
            <a:off x="-97306" y="419100"/>
            <a:ext cx="9829799" cy="3693319"/>
          </a:xfrm>
          <a:prstGeom prst="rect">
            <a:avLst/>
          </a:prstGeom>
        </p:spPr>
        <p:txBody>
          <a:bodyPr wrap="square" lIns="0" tIns="0" rIns="0" bIns="0" rtlCol="0" anchor="t">
            <a:spAutoFit/>
          </a:bodyPr>
          <a:lstStyle/>
          <a:p>
            <a:pPr marL="302259" lvl="1" algn="just">
              <a:lnSpc>
                <a:spcPts val="3639"/>
              </a:lnSpc>
            </a:pPr>
            <a:r>
              <a:rPr lang="en-US" sz="2799" b="1" u="sng" dirty="0" smtClean="0">
                <a:solidFill>
                  <a:srgbClr val="000000"/>
                </a:solidFill>
                <a:latin typeface="Poppins"/>
                <a:ea typeface="Poppins"/>
                <a:cs typeface="Poppins"/>
                <a:sym typeface="Poppins"/>
              </a:rPr>
              <a:t>Impact</a:t>
            </a:r>
          </a:p>
          <a:p>
            <a:pPr marL="302259" lvl="1" algn="just">
              <a:lnSpc>
                <a:spcPts val="3639"/>
              </a:lnSpc>
            </a:pPr>
            <a:endParaRPr lang="en-US" sz="2799" b="1" u="sng" dirty="0">
              <a:solidFill>
                <a:srgbClr val="000000"/>
              </a:solidFill>
              <a:latin typeface="Poppins"/>
              <a:ea typeface="Poppins"/>
              <a:cs typeface="Poppins"/>
              <a:sym typeface="Poppins"/>
            </a:endParaRPr>
          </a:p>
          <a:p>
            <a:pPr marL="302259" lvl="1" algn="just">
              <a:lnSpc>
                <a:spcPts val="3639"/>
              </a:lnSpc>
            </a:pPr>
            <a:r>
              <a:rPr lang="en-US" sz="2400" dirty="0">
                <a:solidFill>
                  <a:srgbClr val="000000"/>
                </a:solidFill>
                <a:latin typeface="Poppins"/>
                <a:ea typeface="Poppins"/>
                <a:cs typeface="Poppins"/>
                <a:sym typeface="Poppins"/>
              </a:rPr>
              <a:t>Without adequate credit, the potential for increased agricultural output and improved farmer livelihoods is severely hindered. Addressing this gap is vital for enhancing food security, promoting economic growth, and empowering rural communities in Kenya.</a:t>
            </a:r>
          </a:p>
          <a:p>
            <a:pPr algn="just">
              <a:lnSpc>
                <a:spcPts val="3639"/>
              </a:lnSpc>
            </a:pPr>
            <a:endParaRPr lang="en-US" sz="2799" dirty="0">
              <a:solidFill>
                <a:srgbClr val="000000"/>
              </a:solidFill>
              <a:latin typeface="Poppins"/>
              <a:ea typeface="Poppins"/>
              <a:cs typeface="Poppins"/>
              <a:sym typeface="Poppins"/>
            </a:endParaRPr>
          </a:p>
        </p:txBody>
      </p:sp>
    </p:spTree>
    <p:extLst>
      <p:ext uri="{BB962C8B-B14F-4D97-AF65-F5344CB8AC3E}">
        <p14:creationId xmlns:p14="http://schemas.microsoft.com/office/powerpoint/2010/main" val="403796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43"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stretch>
              <a:fillRect/>
            </a:stretch>
          </a:blipFill>
        </p:spPr>
      </p:sp>
      <p:grpSp>
        <p:nvGrpSpPr>
          <p:cNvPr id="43" name="Group 4"/>
          <p:cNvGrpSpPr/>
          <p:nvPr/>
        </p:nvGrpSpPr>
        <p:grpSpPr>
          <a:xfrm>
            <a:off x="0" y="3115778"/>
            <a:ext cx="18288000" cy="7171222"/>
            <a:chOff x="0" y="0"/>
            <a:chExt cx="4816593" cy="1888717"/>
          </a:xfrm>
        </p:grpSpPr>
        <p:sp>
          <p:nvSpPr>
            <p:cNvPr id="1048644" name="Freeform 5"/>
            <p:cNvSpPr/>
            <p:nvPr/>
          </p:nvSpPr>
          <p:spPr>
            <a:xfrm>
              <a:off x="0" y="0"/>
              <a:ext cx="4816592" cy="1888717"/>
            </a:xfrm>
            <a:custGeom>
              <a:avLst/>
              <a:gdLst/>
              <a:ahLst/>
              <a:cxnLst/>
              <a:rect l="l" t="t" r="r" b="b"/>
              <a:pathLst>
                <a:path w="4816592" h="1888717">
                  <a:moveTo>
                    <a:pt x="0" y="0"/>
                  </a:moveTo>
                  <a:lnTo>
                    <a:pt x="4816592" y="0"/>
                  </a:lnTo>
                  <a:lnTo>
                    <a:pt x="4816592" y="1888717"/>
                  </a:lnTo>
                  <a:lnTo>
                    <a:pt x="0" y="1888717"/>
                  </a:lnTo>
                  <a:close/>
                </a:path>
              </a:pathLst>
            </a:custGeom>
            <a:solidFill>
              <a:srgbClr val="B06E10"/>
            </a:solidFill>
          </p:spPr>
        </p:sp>
        <p:sp>
          <p:nvSpPr>
            <p:cNvPr id="1048645" name="TextBox 6"/>
            <p:cNvSpPr txBox="1"/>
            <p:nvPr/>
          </p:nvSpPr>
          <p:spPr>
            <a:xfrm>
              <a:off x="0" y="-38100"/>
              <a:ext cx="4816593" cy="1926817"/>
            </a:xfrm>
            <a:prstGeom prst="rect">
              <a:avLst/>
            </a:prstGeom>
          </p:spPr>
          <p:txBody>
            <a:bodyPr lIns="50800" tIns="50800" rIns="50800" bIns="50800" rtlCol="0" anchor="ctr"/>
            <a:lstStyle/>
            <a:p>
              <a:pPr algn="ctr">
                <a:lnSpc>
                  <a:spcPts val="2659"/>
                </a:lnSpc>
              </a:pPr>
              <a:endParaRPr/>
            </a:p>
          </p:txBody>
        </p:sp>
      </p:grpSp>
      <p:grpSp>
        <p:nvGrpSpPr>
          <p:cNvPr id="44" name="Group 7"/>
          <p:cNvGrpSpPr/>
          <p:nvPr/>
        </p:nvGrpSpPr>
        <p:grpSpPr>
          <a:xfrm rot="-5623027">
            <a:off x="14905803" y="-1633162"/>
            <a:ext cx="1089645" cy="8688950"/>
            <a:chOff x="0" y="0"/>
            <a:chExt cx="238611" cy="1902713"/>
          </a:xfrm>
        </p:grpSpPr>
        <p:sp>
          <p:nvSpPr>
            <p:cNvPr id="1048646" name="Freeform 8"/>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0665BE"/>
            </a:solidFill>
          </p:spPr>
        </p:sp>
        <p:sp>
          <p:nvSpPr>
            <p:cNvPr id="1048647" name="TextBox 9"/>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grpSp>
        <p:nvGrpSpPr>
          <p:cNvPr id="45" name="Group 10"/>
          <p:cNvGrpSpPr/>
          <p:nvPr/>
        </p:nvGrpSpPr>
        <p:grpSpPr>
          <a:xfrm rot="-8575754">
            <a:off x="13121019" y="-4832993"/>
            <a:ext cx="1089645" cy="8688950"/>
            <a:chOff x="0" y="0"/>
            <a:chExt cx="238611" cy="1902713"/>
          </a:xfrm>
        </p:grpSpPr>
        <p:sp>
          <p:nvSpPr>
            <p:cNvPr id="1048648" name="Freeform 11"/>
            <p:cNvSpPr/>
            <p:nvPr/>
          </p:nvSpPr>
          <p:spPr>
            <a:xfrm>
              <a:off x="0" y="0"/>
              <a:ext cx="238611" cy="1902713"/>
            </a:xfrm>
            <a:custGeom>
              <a:avLst/>
              <a:gdLst/>
              <a:ahLst/>
              <a:cxnLst/>
              <a:rect l="l" t="t" r="r" b="b"/>
              <a:pathLst>
                <a:path w="238611" h="1902713">
                  <a:moveTo>
                    <a:pt x="119306" y="0"/>
                  </a:moveTo>
                  <a:lnTo>
                    <a:pt x="238611" y="1902713"/>
                  </a:lnTo>
                  <a:lnTo>
                    <a:pt x="0" y="1902713"/>
                  </a:lnTo>
                  <a:lnTo>
                    <a:pt x="119306" y="0"/>
                  </a:lnTo>
                  <a:close/>
                </a:path>
              </a:pathLst>
            </a:custGeom>
            <a:solidFill>
              <a:srgbClr val="B06E10"/>
            </a:solidFill>
          </p:spPr>
        </p:sp>
        <p:sp>
          <p:nvSpPr>
            <p:cNvPr id="1048649" name="TextBox 12"/>
            <p:cNvSpPr txBox="1"/>
            <p:nvPr/>
          </p:nvSpPr>
          <p:spPr>
            <a:xfrm>
              <a:off x="37283" y="845302"/>
              <a:ext cx="164045" cy="921502"/>
            </a:xfrm>
            <a:prstGeom prst="rect">
              <a:avLst/>
            </a:prstGeom>
          </p:spPr>
          <p:txBody>
            <a:bodyPr lIns="50800" tIns="50800" rIns="50800" bIns="50800" rtlCol="0" anchor="ctr"/>
            <a:lstStyle/>
            <a:p>
              <a:pPr algn="ctr">
                <a:lnSpc>
                  <a:spcPts val="2659"/>
                </a:lnSpc>
              </a:pPr>
              <a:endParaRPr/>
            </a:p>
          </p:txBody>
        </p:sp>
      </p:grpSp>
      <p:sp>
        <p:nvSpPr>
          <p:cNvPr id="1048650" name="Freeform 13"/>
          <p:cNvSpPr/>
          <p:nvPr/>
        </p:nvSpPr>
        <p:spPr>
          <a:xfrm>
            <a:off x="14893390" y="1028700"/>
            <a:ext cx="1612160" cy="266739"/>
          </a:xfrm>
          <a:custGeom>
            <a:avLst/>
            <a:gdLst/>
            <a:ahLst/>
            <a:cxnLst/>
            <a:rect l="l" t="t" r="r" b="b"/>
            <a:pathLst>
              <a:path w="1612160" h="266739">
                <a:moveTo>
                  <a:pt x="0" y="0"/>
                </a:moveTo>
                <a:lnTo>
                  <a:pt x="1612160" y="0"/>
                </a:lnTo>
                <a:lnTo>
                  <a:pt x="1612160" y="266739"/>
                </a:lnTo>
                <a:lnTo>
                  <a:pt x="0" y="266739"/>
                </a:lnTo>
                <a:lnTo>
                  <a:pt x="0" y="0"/>
                </a:lnTo>
                <a:close/>
              </a:path>
            </a:pathLst>
          </a:custGeom>
          <a:blipFill>
            <a:blip r:embed="rId4"/>
            <a:stretch>
              <a:fillRect/>
            </a:stretch>
          </a:blipFill>
        </p:spPr>
      </p:sp>
      <p:sp>
        <p:nvSpPr>
          <p:cNvPr id="1048651" name="TextBox 14"/>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dirty="0">
                <a:solidFill>
                  <a:srgbClr val="2D0829"/>
                </a:solidFill>
                <a:latin typeface="Roboto Condensed Bold"/>
                <a:ea typeface="Roboto Condensed Bold"/>
                <a:cs typeface="Roboto Condensed Bold"/>
                <a:sym typeface="Roboto Condensed Bold"/>
              </a:rPr>
              <a:t>02</a:t>
            </a:r>
          </a:p>
        </p:txBody>
      </p:sp>
      <p:sp>
        <p:nvSpPr>
          <p:cNvPr id="1048652" name="TextBox 15"/>
          <p:cNvSpPr txBox="1"/>
          <p:nvPr/>
        </p:nvSpPr>
        <p:spPr>
          <a:xfrm>
            <a:off x="2520838" y="548412"/>
            <a:ext cx="9976806"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Project Objectives</a:t>
            </a:r>
          </a:p>
        </p:txBody>
      </p:sp>
      <p:sp>
        <p:nvSpPr>
          <p:cNvPr id="1048653" name="TextBox 16"/>
          <p:cNvSpPr txBox="1"/>
          <p:nvPr/>
        </p:nvSpPr>
        <p:spPr>
          <a:xfrm>
            <a:off x="1125757" y="3508069"/>
            <a:ext cx="8979184" cy="7617470"/>
          </a:xfrm>
          <a:prstGeom prst="rect">
            <a:avLst/>
          </a:prstGeom>
        </p:spPr>
        <p:txBody>
          <a:bodyPr lIns="0" tIns="0" rIns="0" bIns="0" rtlCol="0" anchor="t">
            <a:spAutoFit/>
          </a:bodyPr>
          <a:lstStyle/>
          <a:p>
            <a:pPr marL="302259" lvl="1" algn="just">
              <a:lnSpc>
                <a:spcPts val="3331"/>
              </a:lnSpc>
            </a:pPr>
            <a:r>
              <a:rPr lang="en-US" sz="2799" b="1" u="sng" dirty="0" smtClean="0">
                <a:solidFill>
                  <a:srgbClr val="FFFFFF"/>
                </a:solidFill>
                <a:latin typeface="Poppins"/>
                <a:ea typeface="Poppins"/>
                <a:cs typeface="Poppins"/>
                <a:sym typeface="Poppins"/>
              </a:rPr>
              <a:t>Primary Objective</a:t>
            </a:r>
          </a:p>
          <a:p>
            <a:pPr marL="645159" lvl="1" indent="-342900" algn="just">
              <a:lnSpc>
                <a:spcPts val="3331"/>
              </a:lnSpc>
              <a:buFont typeface="Wingdings" panose="05000000000000000000" pitchFamily="2" charset="2"/>
              <a:buChar char="q"/>
            </a:pPr>
            <a:r>
              <a:rPr lang="en-US" sz="2400" dirty="0">
                <a:solidFill>
                  <a:srgbClr val="FFFFFF"/>
                </a:solidFill>
                <a:latin typeface="Poppins"/>
                <a:ea typeface="Poppins"/>
                <a:cs typeface="Poppins"/>
                <a:sym typeface="Poppins"/>
              </a:rPr>
              <a:t>To assess the impact of agricultural credit on the productivity and economic outcomes of smallholder farmers in </a:t>
            </a:r>
            <a:r>
              <a:rPr lang="en-US" sz="2400" dirty="0" smtClean="0">
                <a:solidFill>
                  <a:srgbClr val="FFFFFF"/>
                </a:solidFill>
                <a:latin typeface="Poppins"/>
                <a:ea typeface="Poppins"/>
                <a:cs typeface="Poppins"/>
                <a:sym typeface="Poppins"/>
              </a:rPr>
              <a:t>Kenya</a:t>
            </a:r>
            <a:r>
              <a:rPr lang="en-US" sz="2799" b="1" u="sng" dirty="0" smtClean="0">
                <a:solidFill>
                  <a:srgbClr val="FFFFFF"/>
                </a:solidFill>
                <a:latin typeface="Poppins"/>
                <a:ea typeface="Poppins"/>
                <a:cs typeface="Poppins"/>
                <a:sym typeface="Poppins"/>
              </a:rPr>
              <a:t>.</a:t>
            </a:r>
          </a:p>
          <a:p>
            <a:pPr marL="302259" lvl="1" algn="just">
              <a:lnSpc>
                <a:spcPts val="3331"/>
              </a:lnSpc>
            </a:pPr>
            <a:endParaRPr lang="en-US" sz="2799" b="1" u="sng" dirty="0">
              <a:solidFill>
                <a:srgbClr val="FFFFFF"/>
              </a:solidFill>
              <a:latin typeface="Poppins"/>
              <a:ea typeface="Poppins"/>
              <a:cs typeface="Poppins"/>
              <a:sym typeface="Poppins"/>
            </a:endParaRPr>
          </a:p>
          <a:p>
            <a:pPr marL="302259" lvl="1" algn="just">
              <a:lnSpc>
                <a:spcPts val="3331"/>
              </a:lnSpc>
            </a:pPr>
            <a:r>
              <a:rPr lang="en-US" sz="2799" b="1" u="sng" dirty="0">
                <a:solidFill>
                  <a:srgbClr val="FFFFFF"/>
                </a:solidFill>
                <a:latin typeface="Poppins"/>
                <a:ea typeface="Poppins"/>
                <a:cs typeface="Poppins"/>
                <a:sym typeface="Poppins"/>
              </a:rPr>
              <a:t>Secondary </a:t>
            </a:r>
            <a:r>
              <a:rPr lang="en-US" sz="2799" b="1" u="sng" dirty="0" smtClean="0">
                <a:solidFill>
                  <a:srgbClr val="FFFFFF"/>
                </a:solidFill>
                <a:latin typeface="Poppins"/>
                <a:ea typeface="Poppins"/>
                <a:cs typeface="Poppins"/>
                <a:sym typeface="Poppins"/>
              </a:rPr>
              <a:t>Objective</a:t>
            </a:r>
          </a:p>
          <a:p>
            <a:pPr marL="759459" lvl="1" indent="-457200" algn="just">
              <a:lnSpc>
                <a:spcPts val="3331"/>
              </a:lnSpc>
              <a:buFont typeface="Wingdings" panose="05000000000000000000" pitchFamily="2" charset="2"/>
              <a:buChar char="§"/>
            </a:pPr>
            <a:r>
              <a:rPr lang="en-US" sz="2400" dirty="0" smtClean="0">
                <a:solidFill>
                  <a:srgbClr val="FFFFFF"/>
                </a:solidFill>
                <a:latin typeface="Poppins"/>
                <a:ea typeface="Poppins"/>
                <a:cs typeface="Poppins"/>
                <a:sym typeface="Poppins"/>
              </a:rPr>
              <a:t>Analyze </a:t>
            </a:r>
            <a:r>
              <a:rPr lang="en-US" sz="2400" dirty="0">
                <a:solidFill>
                  <a:srgbClr val="FFFFFF"/>
                </a:solidFill>
                <a:latin typeface="Poppins"/>
                <a:ea typeface="Poppins"/>
                <a:cs typeface="Poppins"/>
                <a:sym typeface="Poppins"/>
              </a:rPr>
              <a:t>the challenges smallholder farmers face in accessing and utilizing agricultural </a:t>
            </a:r>
            <a:r>
              <a:rPr lang="en-US" sz="2400" dirty="0" smtClean="0">
                <a:solidFill>
                  <a:srgbClr val="FFFFFF"/>
                </a:solidFill>
                <a:latin typeface="Poppins"/>
                <a:ea typeface="Poppins"/>
                <a:cs typeface="Poppins"/>
                <a:sym typeface="Poppins"/>
              </a:rPr>
              <a:t>credit.</a:t>
            </a:r>
          </a:p>
          <a:p>
            <a:pPr marL="759459" lvl="1" indent="-457200" algn="just">
              <a:lnSpc>
                <a:spcPts val="3331"/>
              </a:lnSpc>
              <a:buFont typeface="Wingdings" panose="05000000000000000000" pitchFamily="2" charset="2"/>
              <a:buChar char="§"/>
            </a:pPr>
            <a:r>
              <a:rPr lang="en-US" sz="2400" dirty="0" smtClean="0">
                <a:solidFill>
                  <a:srgbClr val="FFFFFF"/>
                </a:solidFill>
                <a:latin typeface="Poppins"/>
                <a:ea typeface="Poppins"/>
                <a:cs typeface="Poppins"/>
                <a:sym typeface="Poppins"/>
              </a:rPr>
              <a:t>Provide </a:t>
            </a:r>
            <a:r>
              <a:rPr lang="en-US" sz="2400" dirty="0">
                <a:solidFill>
                  <a:srgbClr val="FFFFFF"/>
                </a:solidFill>
                <a:latin typeface="Poppins"/>
                <a:ea typeface="Poppins"/>
                <a:cs typeface="Poppins"/>
                <a:sym typeface="Poppins"/>
              </a:rPr>
              <a:t>evidence-based recommendations for improving agricultural credit programs to maximize their </a:t>
            </a:r>
            <a:r>
              <a:rPr lang="en-US" sz="2400" dirty="0" smtClean="0">
                <a:solidFill>
                  <a:srgbClr val="FFFFFF"/>
                </a:solidFill>
                <a:latin typeface="Poppins"/>
                <a:ea typeface="Poppins"/>
                <a:cs typeface="Poppins"/>
                <a:sym typeface="Poppins"/>
              </a:rPr>
              <a:t>effectiveness.</a:t>
            </a:r>
          </a:p>
          <a:p>
            <a:pPr marL="759459" lvl="1" indent="-457200" algn="just">
              <a:lnSpc>
                <a:spcPts val="3331"/>
              </a:lnSpc>
              <a:buFont typeface="Wingdings" panose="05000000000000000000" pitchFamily="2" charset="2"/>
              <a:buChar char="§"/>
            </a:pPr>
            <a:r>
              <a:rPr lang="en-US" sz="2400" dirty="0" smtClean="0">
                <a:solidFill>
                  <a:srgbClr val="FFFFFF"/>
                </a:solidFill>
                <a:latin typeface="Poppins"/>
                <a:ea typeface="Poppins"/>
                <a:cs typeface="Poppins"/>
                <a:sym typeface="Poppins"/>
              </a:rPr>
              <a:t>Offer </a:t>
            </a:r>
            <a:r>
              <a:rPr lang="en-US" sz="2400" dirty="0">
                <a:solidFill>
                  <a:srgbClr val="FFFFFF"/>
                </a:solidFill>
                <a:latin typeface="Poppins"/>
                <a:ea typeface="Poppins"/>
                <a:cs typeface="Poppins"/>
                <a:sym typeface="Poppins"/>
              </a:rPr>
              <a:t>data-driven recommendations for stakeholders, including governments and financial institutions, to create more effective agricultural policies</a:t>
            </a:r>
            <a:r>
              <a:rPr lang="en-US" sz="2799" dirty="0">
                <a:solidFill>
                  <a:srgbClr val="FFFFFF"/>
                </a:solidFill>
                <a:latin typeface="Poppins"/>
                <a:ea typeface="Poppins"/>
                <a:cs typeface="Poppins"/>
                <a:sym typeface="Poppins"/>
              </a:rPr>
              <a:t>.</a:t>
            </a:r>
          </a:p>
          <a:p>
            <a:pPr marL="302259" lvl="1" algn="just">
              <a:lnSpc>
                <a:spcPts val="3331"/>
              </a:lnSpc>
            </a:pPr>
            <a:endParaRPr lang="en-US" sz="2799" dirty="0" smtClean="0">
              <a:solidFill>
                <a:srgbClr val="FFFFFF"/>
              </a:solidFill>
              <a:latin typeface="Poppins"/>
              <a:ea typeface="Poppins"/>
              <a:cs typeface="Poppins"/>
              <a:sym typeface="Poppins"/>
            </a:endParaRPr>
          </a:p>
          <a:p>
            <a:pPr marL="302259" lvl="1" algn="just">
              <a:lnSpc>
                <a:spcPts val="3331"/>
              </a:lnSpc>
            </a:pPr>
            <a:endParaRPr lang="en-US" sz="2799" dirty="0">
              <a:solidFill>
                <a:srgbClr val="FFFFFF"/>
              </a:solidFill>
              <a:latin typeface="Poppins"/>
              <a:ea typeface="Poppins"/>
              <a:cs typeface="Poppins"/>
              <a:sym typeface="Poppins"/>
            </a:endParaRPr>
          </a:p>
          <a:p>
            <a:pPr marL="302259" lvl="1" algn="just">
              <a:lnSpc>
                <a:spcPts val="3331"/>
              </a:lnSpc>
            </a:pPr>
            <a:endParaRPr lang="en-US" sz="2799" dirty="0" smtClean="0">
              <a:solidFill>
                <a:srgbClr val="FFFFFF"/>
              </a:solidFill>
              <a:latin typeface="Poppins"/>
              <a:ea typeface="Poppins"/>
              <a:cs typeface="Poppins"/>
              <a:sym typeface="Poppins"/>
            </a:endParaRPr>
          </a:p>
          <a:p>
            <a:pPr marL="302259" lvl="1" algn="just">
              <a:lnSpc>
                <a:spcPts val="3331"/>
              </a:lnSpc>
            </a:pPr>
            <a:endParaRPr lang="en-US" sz="2799" dirty="0">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txBody>
          <a:bodyPr/>
          <a:lstStyle/>
          <a:p>
            <a:r>
              <a:rPr lang="en-US" dirty="0" smtClean="0"/>
              <a:t> </a:t>
            </a:r>
            <a:endParaRPr lang="en-US" dirty="0"/>
          </a:p>
        </p:txBody>
      </p:sp>
      <p:sp>
        <p:nvSpPr>
          <p:cNvPr id="1048655" name="Freeform 3"/>
          <p:cNvSpPr/>
          <p:nvPr/>
        </p:nvSpPr>
        <p:spPr>
          <a:xfrm>
            <a:off x="886237" y="751026"/>
            <a:ext cx="479040" cy="479040"/>
          </a:xfrm>
          <a:custGeom>
            <a:avLst/>
            <a:gdLst/>
            <a:ahLst/>
            <a:cxnLst/>
            <a:rect l="l" t="t" r="r" b="b"/>
            <a:pathLst>
              <a:path w="479040" h="479040">
                <a:moveTo>
                  <a:pt x="0" y="0"/>
                </a:moveTo>
                <a:lnTo>
                  <a:pt x="479041" y="0"/>
                </a:lnTo>
                <a:lnTo>
                  <a:pt x="479041" y="479040"/>
                </a:lnTo>
                <a:lnTo>
                  <a:pt x="0" y="479040"/>
                </a:lnTo>
                <a:lnTo>
                  <a:pt x="0" y="0"/>
                </a:lnTo>
                <a:close/>
              </a:path>
            </a:pathLst>
          </a:custGeom>
          <a:blipFill>
            <a:blip r:embed="rId3"/>
            <a:stretch>
              <a:fillRect/>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4"/>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5"/>
            <a:stretch>
              <a:fillRect t="-28220"/>
            </a:stretch>
          </a:blipFill>
        </p:spPr>
      </p:sp>
      <p:sp>
        <p:nvSpPr>
          <p:cNvPr id="1048660" name="TextBox 9"/>
          <p:cNvSpPr txBox="1"/>
          <p:nvPr/>
        </p:nvSpPr>
        <p:spPr>
          <a:xfrm>
            <a:off x="1643078" y="655094"/>
            <a:ext cx="999474" cy="785313"/>
          </a:xfrm>
          <a:prstGeom prst="rect">
            <a:avLst/>
          </a:prstGeom>
        </p:spPr>
        <p:txBody>
          <a:bodyPr lIns="0" tIns="0" rIns="0" bIns="0" rtlCol="0" anchor="t">
            <a:spAutoFit/>
          </a:bodyPr>
          <a:lstStyle/>
          <a:p>
            <a:pPr algn="l">
              <a:lnSpc>
                <a:spcPts val="6069"/>
              </a:lnSpc>
            </a:pPr>
            <a:r>
              <a:rPr lang="en-US" sz="5324" b="1">
                <a:solidFill>
                  <a:srgbClr val="2D0829"/>
                </a:solidFill>
                <a:latin typeface="Roboto Condensed Bold"/>
                <a:ea typeface="Roboto Condensed Bold"/>
                <a:cs typeface="Roboto Condensed Bold"/>
                <a:sym typeface="Roboto Condensed Bold"/>
              </a:rPr>
              <a:t>03</a:t>
            </a:r>
          </a:p>
        </p:txBody>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2" name="TextBox 11"/>
          <p:cNvSpPr txBox="1"/>
          <p:nvPr/>
        </p:nvSpPr>
        <p:spPr>
          <a:xfrm>
            <a:off x="3109113" y="610287"/>
            <a:ext cx="9355651" cy="1104900"/>
          </a:xfrm>
          <a:prstGeom prst="rect">
            <a:avLst/>
          </a:prstGeom>
        </p:spPr>
        <p:txBody>
          <a:bodyPr lIns="0" tIns="0" rIns="0" bIns="0" rtlCol="0" anchor="t">
            <a:spAutoFit/>
          </a:bodyPr>
          <a:lstStyle/>
          <a:p>
            <a:pPr algn="l">
              <a:lnSpc>
                <a:spcPts val="8400"/>
              </a:lnSpc>
            </a:pPr>
            <a:r>
              <a:rPr lang="en-US" sz="8000" b="1" dirty="0">
                <a:solidFill>
                  <a:srgbClr val="0665BE"/>
                </a:solidFill>
                <a:latin typeface="Gordita Bold"/>
                <a:ea typeface="Gordita Bold"/>
                <a:cs typeface="Gordita Bold"/>
                <a:sym typeface="Gordita Bold"/>
              </a:rPr>
              <a:t>Data Insights</a:t>
            </a:r>
          </a:p>
        </p:txBody>
      </p:sp>
      <p:sp>
        <p:nvSpPr>
          <p:cNvPr id="1048663" name="TextBox 14"/>
          <p:cNvSpPr txBox="1"/>
          <p:nvPr/>
        </p:nvSpPr>
        <p:spPr>
          <a:xfrm>
            <a:off x="289560" y="6891012"/>
            <a:ext cx="17769840" cy="1846659"/>
          </a:xfrm>
          <a:prstGeom prst="rect">
            <a:avLst/>
          </a:prstGeom>
        </p:spPr>
        <p:txBody>
          <a:bodyPr wrap="square" lIns="0" tIns="0" rIns="0" bIns="0" rtlCol="0" anchor="t">
            <a:spAutoFit/>
          </a:bodyPr>
          <a:lstStyle/>
          <a:p>
            <a:pPr algn="just">
              <a:lnSpc>
                <a:spcPts val="3639"/>
              </a:lnSpc>
            </a:pPr>
            <a:r>
              <a:rPr lang="en-US" sz="2800" dirty="0" smtClean="0"/>
              <a:t>The </a:t>
            </a:r>
            <a:r>
              <a:rPr lang="en-US" sz="2800" dirty="0"/>
              <a:t>demographic analysis of smallholder farmers reveals important trends. The age distribution shows that most farmers are between 30 and 50 years old, indicating a skilled workforce but a concerning lack of younger farmers, which could impact agriculture's future. Education levels highlight that many farmers have only completed primary education, signaling a need for enhanced educational and financial literacy programs to improve credit utilization and productivity</a:t>
            </a:r>
            <a:endParaRPr lang="en-US" sz="2799" dirty="0">
              <a:solidFill>
                <a:srgbClr val="000000"/>
              </a:solidFill>
              <a:latin typeface="Poppins"/>
              <a:ea typeface="Poppins"/>
              <a:cs typeface="Poppins"/>
              <a:sym typeface="Poppins"/>
            </a:endParaRPr>
          </a:p>
        </p:txBody>
      </p:sp>
      <p:pic>
        <p:nvPicPr>
          <p:cNvPr id="3" name="Picture 2"/>
          <p:cNvPicPr>
            <a:picLocks noChangeAspect="1"/>
          </p:cNvPicPr>
          <p:nvPr/>
        </p:nvPicPr>
        <p:blipFill>
          <a:blip r:embed="rId6"/>
          <a:stretch>
            <a:fillRect/>
          </a:stretch>
        </p:blipFill>
        <p:spPr>
          <a:xfrm>
            <a:off x="304800" y="1607471"/>
            <a:ext cx="8267700" cy="5012344"/>
          </a:xfrm>
          <a:prstGeom prst="rect">
            <a:avLst/>
          </a:prstGeom>
        </p:spPr>
      </p:pic>
      <p:pic>
        <p:nvPicPr>
          <p:cNvPr id="4" name="Picture 3"/>
          <p:cNvPicPr>
            <a:picLocks noChangeAspect="1"/>
          </p:cNvPicPr>
          <p:nvPr/>
        </p:nvPicPr>
        <p:blipFill>
          <a:blip r:embed="rId7"/>
          <a:stretch>
            <a:fillRect/>
          </a:stretch>
        </p:blipFill>
        <p:spPr>
          <a:xfrm>
            <a:off x="9311209" y="1604931"/>
            <a:ext cx="8267700" cy="50148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3"/>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4"/>
            <a:stretch>
              <a:fillRect t="-28220"/>
            </a:stretch>
          </a:blipFill>
        </p:spPr>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3" name="TextBox 14"/>
          <p:cNvSpPr txBox="1"/>
          <p:nvPr/>
        </p:nvSpPr>
        <p:spPr>
          <a:xfrm>
            <a:off x="381000" y="6597521"/>
            <a:ext cx="17145000" cy="1846659"/>
          </a:xfrm>
          <a:prstGeom prst="rect">
            <a:avLst/>
          </a:prstGeom>
        </p:spPr>
        <p:txBody>
          <a:bodyPr wrap="square" lIns="0" tIns="0" rIns="0" bIns="0" rtlCol="0" anchor="t">
            <a:spAutoFit/>
          </a:bodyPr>
          <a:lstStyle/>
          <a:p>
            <a:pPr algn="just">
              <a:lnSpc>
                <a:spcPts val="3639"/>
              </a:lnSpc>
            </a:pPr>
            <a:r>
              <a:rPr lang="en-US" sz="2800" dirty="0" smtClean="0"/>
              <a:t>The </a:t>
            </a:r>
            <a:r>
              <a:rPr lang="en-US" sz="2800" dirty="0"/>
              <a:t>pie chart </a:t>
            </a:r>
            <a:r>
              <a:rPr lang="en-US" sz="2800" dirty="0" smtClean="0"/>
              <a:t>shows </a:t>
            </a:r>
            <a:r>
              <a:rPr lang="en-US" sz="2800" dirty="0"/>
              <a:t>the gender distribution among farmers, indicating that 65.1% are male and 34.9% are female. This disparity emphasizes the importance of promoting gender inclusivity in agricultural credit programs, ensuring that both male and female farmers have equal access to financial resources and support. Together, these insights underscore the necessity of tailoring interventions to meet the diverse needs of the farming community.</a:t>
            </a:r>
            <a:endParaRPr lang="en-US" sz="2799" dirty="0">
              <a:solidFill>
                <a:srgbClr val="000000"/>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2225460" y="335280"/>
            <a:ext cx="8975940" cy="5570220"/>
          </a:xfrm>
          <a:prstGeom prst="rect">
            <a:avLst/>
          </a:prstGeom>
        </p:spPr>
      </p:pic>
    </p:spTree>
    <p:extLst>
      <p:ext uri="{BB962C8B-B14F-4D97-AF65-F5344CB8AC3E}">
        <p14:creationId xmlns:p14="http://schemas.microsoft.com/office/powerpoint/2010/main" val="242577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3"/>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4"/>
            <a:stretch>
              <a:fillRect t="-28220"/>
            </a:stretch>
          </a:blipFill>
        </p:spPr>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2" name="TextBox 11"/>
          <p:cNvSpPr txBox="1"/>
          <p:nvPr/>
        </p:nvSpPr>
        <p:spPr>
          <a:xfrm>
            <a:off x="191974" y="49396"/>
            <a:ext cx="5748330" cy="1077218"/>
          </a:xfrm>
          <a:prstGeom prst="rect">
            <a:avLst/>
          </a:prstGeom>
        </p:spPr>
        <p:txBody>
          <a:bodyPr wrap="square" lIns="0" tIns="0" rIns="0" bIns="0" rtlCol="0" anchor="t">
            <a:spAutoFit/>
          </a:bodyPr>
          <a:lstStyle/>
          <a:p>
            <a:pPr algn="l">
              <a:lnSpc>
                <a:spcPts val="8400"/>
              </a:lnSpc>
            </a:pPr>
            <a:r>
              <a:rPr lang="en-US" sz="2800" b="1" dirty="0" smtClean="0">
                <a:solidFill>
                  <a:srgbClr val="0665BE"/>
                </a:solidFill>
                <a:latin typeface="Gordita Bold"/>
                <a:ea typeface="Gordita Bold"/>
                <a:cs typeface="Gordita Bold"/>
                <a:sym typeface="Gordita Bold"/>
              </a:rPr>
              <a:t>2.Loan Characteristics </a:t>
            </a:r>
            <a:r>
              <a:rPr lang="en-US" sz="2800" b="1" dirty="0">
                <a:solidFill>
                  <a:srgbClr val="0665BE"/>
                </a:solidFill>
                <a:latin typeface="Gordita Bold"/>
                <a:ea typeface="Gordita Bold"/>
                <a:cs typeface="Gordita Bold"/>
                <a:sym typeface="Gordita Bold"/>
              </a:rPr>
              <a:t>Insights</a:t>
            </a:r>
          </a:p>
        </p:txBody>
      </p:sp>
      <p:sp>
        <p:nvSpPr>
          <p:cNvPr id="1048663" name="TextBox 14"/>
          <p:cNvSpPr txBox="1"/>
          <p:nvPr/>
        </p:nvSpPr>
        <p:spPr>
          <a:xfrm>
            <a:off x="96792" y="7059254"/>
            <a:ext cx="17890354" cy="2308324"/>
          </a:xfrm>
          <a:prstGeom prst="rect">
            <a:avLst/>
          </a:prstGeom>
        </p:spPr>
        <p:txBody>
          <a:bodyPr wrap="square" lIns="0" tIns="0" rIns="0" bIns="0" rtlCol="0" anchor="t">
            <a:spAutoFit/>
          </a:bodyPr>
          <a:lstStyle/>
          <a:p>
            <a:pPr algn="just">
              <a:lnSpc>
                <a:spcPts val="3639"/>
              </a:lnSpc>
            </a:pPr>
            <a:r>
              <a:rPr lang="en-US" sz="2800" dirty="0" smtClean="0"/>
              <a:t>The </a:t>
            </a:r>
            <a:r>
              <a:rPr lang="en-US" sz="2800" dirty="0"/>
              <a:t>loan amount distribution shows that most loans are concentrated around $200,000, indicating that smallholder farmers typically seek moderate funding to meet their agricultural needs. The interest rate distribution by loan type reveals a consistent average of around 12% across general, equipment, fertilizer, and seed loans, suggesting that farmers face similar borrowing costs regardless of the loan purpose. Together, these insights highlight the borrowing patterns and financial conditions influencing access to credit for smallholder farmers.</a:t>
            </a:r>
            <a:endParaRPr lang="en-US" sz="2799" dirty="0">
              <a:solidFill>
                <a:srgbClr val="000000"/>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0" y="1331240"/>
            <a:ext cx="8267700" cy="5523388"/>
          </a:xfrm>
          <a:prstGeom prst="rect">
            <a:avLst/>
          </a:prstGeom>
        </p:spPr>
      </p:pic>
      <p:pic>
        <p:nvPicPr>
          <p:cNvPr id="3" name="Picture 2"/>
          <p:cNvPicPr>
            <a:picLocks noChangeAspect="1"/>
          </p:cNvPicPr>
          <p:nvPr/>
        </p:nvPicPr>
        <p:blipFill>
          <a:blip r:embed="rId6"/>
          <a:stretch>
            <a:fillRect/>
          </a:stretch>
        </p:blipFill>
        <p:spPr>
          <a:xfrm>
            <a:off x="8546329" y="1268258"/>
            <a:ext cx="9496425" cy="5676900"/>
          </a:xfrm>
          <a:prstGeom prst="rect">
            <a:avLst/>
          </a:prstGeom>
        </p:spPr>
      </p:pic>
    </p:spTree>
    <p:extLst>
      <p:ext uri="{BB962C8B-B14F-4D97-AF65-F5344CB8AC3E}">
        <p14:creationId xmlns:p14="http://schemas.microsoft.com/office/powerpoint/2010/main" val="58167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3"/>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4"/>
            <a:stretch>
              <a:fillRect t="-28220"/>
            </a:stretch>
          </a:blipFill>
        </p:spPr>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2" name="TextBox 11"/>
          <p:cNvSpPr txBox="1"/>
          <p:nvPr/>
        </p:nvSpPr>
        <p:spPr>
          <a:xfrm>
            <a:off x="1" y="66266"/>
            <a:ext cx="6019800" cy="1077218"/>
          </a:xfrm>
          <a:prstGeom prst="rect">
            <a:avLst/>
          </a:prstGeom>
        </p:spPr>
        <p:txBody>
          <a:bodyPr wrap="square" lIns="0" tIns="0" rIns="0" bIns="0" rtlCol="0" anchor="t">
            <a:spAutoFit/>
          </a:bodyPr>
          <a:lstStyle/>
          <a:p>
            <a:pPr algn="l">
              <a:lnSpc>
                <a:spcPts val="8400"/>
              </a:lnSpc>
            </a:pPr>
            <a:r>
              <a:rPr lang="en-US" sz="2800" b="1" dirty="0" smtClean="0">
                <a:solidFill>
                  <a:srgbClr val="0665BE"/>
                </a:solidFill>
                <a:latin typeface="Gordita Bold"/>
                <a:ea typeface="Gordita Bold"/>
                <a:cs typeface="Gordita Bold"/>
                <a:sym typeface="Gordita Bold"/>
              </a:rPr>
              <a:t>3.Productivity Metrics Insights</a:t>
            </a:r>
            <a:endParaRPr lang="en-US" sz="2800" b="1" dirty="0">
              <a:solidFill>
                <a:srgbClr val="0665BE"/>
              </a:solidFill>
              <a:latin typeface="Gordita Bold"/>
              <a:ea typeface="Gordita Bold"/>
              <a:cs typeface="Gordita Bold"/>
              <a:sym typeface="Gordita Bold"/>
            </a:endParaRPr>
          </a:p>
        </p:txBody>
      </p:sp>
      <p:sp>
        <p:nvSpPr>
          <p:cNvPr id="1048663" name="TextBox 14"/>
          <p:cNvSpPr txBox="1"/>
          <p:nvPr/>
        </p:nvSpPr>
        <p:spPr>
          <a:xfrm>
            <a:off x="0" y="6295703"/>
            <a:ext cx="18288000" cy="3231654"/>
          </a:xfrm>
          <a:prstGeom prst="rect">
            <a:avLst/>
          </a:prstGeom>
        </p:spPr>
        <p:txBody>
          <a:bodyPr wrap="square" lIns="0" tIns="0" rIns="0" bIns="0" rtlCol="0" anchor="t">
            <a:spAutoFit/>
          </a:bodyPr>
          <a:lstStyle/>
          <a:p>
            <a:pPr algn="just">
              <a:lnSpc>
                <a:spcPts val="3639"/>
              </a:lnSpc>
            </a:pPr>
            <a:r>
              <a:rPr lang="en-US" sz="2800" dirty="0"/>
              <a:t>The crop yield distribution chart illustrates a noticeable increase in yields after accessing loans, with the peak shifting from around 2,000 kg to higher values, indicating that loan access positively impacts agricultural productivity. Additionally, the income change versus loan amount chart demonstrates a diverse relationship between loan amounts and income changes across different loan types. While some farmers experience substantial income increases, others show minimal change, suggesting that factors beyond loan size, such as crop type and management practices, also play significant roles in determining agricultural success. Together, these insights emphasize the critical impact of loan access on productivity and income for smallholder farmers.</a:t>
            </a:r>
            <a:endParaRPr lang="en-US" sz="2799" dirty="0">
              <a:solidFill>
                <a:srgbClr val="000000"/>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187233" y="1143484"/>
            <a:ext cx="9408887" cy="5210175"/>
          </a:xfrm>
          <a:prstGeom prst="rect">
            <a:avLst/>
          </a:prstGeom>
        </p:spPr>
      </p:pic>
      <p:pic>
        <p:nvPicPr>
          <p:cNvPr id="3" name="Picture 2"/>
          <p:cNvPicPr>
            <a:picLocks noChangeAspect="1"/>
          </p:cNvPicPr>
          <p:nvPr/>
        </p:nvPicPr>
        <p:blipFill>
          <a:blip r:embed="rId6"/>
          <a:stretch>
            <a:fillRect/>
          </a:stretch>
        </p:blipFill>
        <p:spPr>
          <a:xfrm>
            <a:off x="9910445" y="1132680"/>
            <a:ext cx="8372475" cy="5210175"/>
          </a:xfrm>
          <a:prstGeom prst="rect">
            <a:avLst/>
          </a:prstGeom>
        </p:spPr>
      </p:pic>
    </p:spTree>
    <p:extLst>
      <p:ext uri="{BB962C8B-B14F-4D97-AF65-F5344CB8AC3E}">
        <p14:creationId xmlns:p14="http://schemas.microsoft.com/office/powerpoint/2010/main" val="3698349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t="-9222" b="-9222"/>
            </a:stretch>
          </a:blipFill>
        </p:spPr>
      </p:sp>
      <p:sp>
        <p:nvSpPr>
          <p:cNvPr id="1048656" name="Freeform 4"/>
          <p:cNvSpPr/>
          <p:nvPr/>
        </p:nvSpPr>
        <p:spPr>
          <a:xfrm>
            <a:off x="15450037" y="9414165"/>
            <a:ext cx="1612160" cy="266739"/>
          </a:xfrm>
          <a:custGeom>
            <a:avLst/>
            <a:gdLst/>
            <a:ahLst/>
            <a:cxnLst/>
            <a:rect l="l" t="t" r="r" b="b"/>
            <a:pathLst>
              <a:path w="1612160" h="266739">
                <a:moveTo>
                  <a:pt x="0" y="0"/>
                </a:moveTo>
                <a:lnTo>
                  <a:pt x="1612161" y="0"/>
                </a:lnTo>
                <a:lnTo>
                  <a:pt x="1612161" y="266739"/>
                </a:lnTo>
                <a:lnTo>
                  <a:pt x="0" y="266739"/>
                </a:lnTo>
                <a:lnTo>
                  <a:pt x="0" y="0"/>
                </a:lnTo>
                <a:close/>
              </a:path>
            </a:pathLst>
          </a:custGeom>
          <a:blipFill>
            <a:blip r:embed="rId3"/>
            <a:stretch>
              <a:fillRect/>
            </a:stretch>
          </a:blipFill>
        </p:spPr>
      </p:sp>
      <p:grpSp>
        <p:nvGrpSpPr>
          <p:cNvPr id="47" name="Group 5"/>
          <p:cNvGrpSpPr/>
          <p:nvPr/>
        </p:nvGrpSpPr>
        <p:grpSpPr>
          <a:xfrm>
            <a:off x="-938953" y="9414165"/>
            <a:ext cx="15866189" cy="303891"/>
            <a:chOff x="0" y="0"/>
            <a:chExt cx="4178749" cy="80037"/>
          </a:xfrm>
        </p:grpSpPr>
        <p:sp>
          <p:nvSpPr>
            <p:cNvPr id="1048657" name="Freeform 6"/>
            <p:cNvSpPr/>
            <p:nvPr/>
          </p:nvSpPr>
          <p:spPr>
            <a:xfrm>
              <a:off x="0" y="0"/>
              <a:ext cx="4178749" cy="80037"/>
            </a:xfrm>
            <a:custGeom>
              <a:avLst/>
              <a:gdLst/>
              <a:ahLst/>
              <a:cxnLst/>
              <a:rect l="l" t="t" r="r" b="b"/>
              <a:pathLst>
                <a:path w="4178749" h="80037">
                  <a:moveTo>
                    <a:pt x="0" y="0"/>
                  </a:moveTo>
                  <a:lnTo>
                    <a:pt x="4178749" y="0"/>
                  </a:lnTo>
                  <a:lnTo>
                    <a:pt x="4178749" y="80037"/>
                  </a:lnTo>
                  <a:lnTo>
                    <a:pt x="0" y="80037"/>
                  </a:lnTo>
                  <a:close/>
                </a:path>
              </a:pathLst>
            </a:custGeom>
            <a:solidFill>
              <a:srgbClr val="B06E10"/>
            </a:solidFill>
          </p:spPr>
        </p:sp>
        <p:sp>
          <p:nvSpPr>
            <p:cNvPr id="1048658" name="TextBox 7"/>
            <p:cNvSpPr txBox="1"/>
            <p:nvPr/>
          </p:nvSpPr>
          <p:spPr>
            <a:xfrm>
              <a:off x="0" y="-38100"/>
              <a:ext cx="4178749" cy="118137"/>
            </a:xfrm>
            <a:prstGeom prst="rect">
              <a:avLst/>
            </a:prstGeom>
          </p:spPr>
          <p:txBody>
            <a:bodyPr lIns="50800" tIns="50800" rIns="50800" bIns="50800" rtlCol="0" anchor="ctr"/>
            <a:lstStyle/>
            <a:p>
              <a:pPr algn="ctr">
                <a:lnSpc>
                  <a:spcPts val="2659"/>
                </a:lnSpc>
              </a:pPr>
              <a:endParaRPr/>
            </a:p>
          </p:txBody>
        </p:sp>
      </p:grpSp>
      <p:sp>
        <p:nvSpPr>
          <p:cNvPr id="1048659" name="Freeform 8"/>
          <p:cNvSpPr/>
          <p:nvPr/>
        </p:nvSpPr>
        <p:spPr>
          <a:xfrm rot="-5400000">
            <a:off x="11456927" y="-3523355"/>
            <a:ext cx="4416115" cy="9246030"/>
          </a:xfrm>
          <a:custGeom>
            <a:avLst/>
            <a:gdLst/>
            <a:ahLst/>
            <a:cxnLst/>
            <a:rect l="l" t="t" r="r" b="b"/>
            <a:pathLst>
              <a:path w="4416115" h="9246030">
                <a:moveTo>
                  <a:pt x="0" y="0"/>
                </a:moveTo>
                <a:lnTo>
                  <a:pt x="4416116" y="0"/>
                </a:lnTo>
                <a:lnTo>
                  <a:pt x="4416116" y="9246030"/>
                </a:lnTo>
                <a:lnTo>
                  <a:pt x="0" y="9246030"/>
                </a:lnTo>
                <a:lnTo>
                  <a:pt x="0" y="0"/>
                </a:lnTo>
                <a:close/>
              </a:path>
            </a:pathLst>
          </a:custGeom>
          <a:blipFill>
            <a:blip r:embed="rId4"/>
            <a:stretch>
              <a:fillRect t="-28220"/>
            </a:stretch>
          </a:blipFill>
        </p:spPr>
      </p:sp>
      <p:sp>
        <p:nvSpPr>
          <p:cNvPr id="1048660" name="TextBox 9"/>
          <p:cNvSpPr txBox="1"/>
          <p:nvPr/>
        </p:nvSpPr>
        <p:spPr>
          <a:xfrm>
            <a:off x="44744" y="159785"/>
            <a:ext cx="999474" cy="785313"/>
          </a:xfrm>
          <a:prstGeom prst="rect">
            <a:avLst/>
          </a:prstGeom>
        </p:spPr>
        <p:txBody>
          <a:bodyPr lIns="0" tIns="0" rIns="0" bIns="0" rtlCol="0" anchor="t">
            <a:spAutoFit/>
          </a:bodyPr>
          <a:lstStyle/>
          <a:p>
            <a:pPr algn="l">
              <a:lnSpc>
                <a:spcPts val="6069"/>
              </a:lnSpc>
            </a:pPr>
            <a:r>
              <a:rPr lang="en-US" sz="5324" b="1" dirty="0" smtClean="0">
                <a:solidFill>
                  <a:srgbClr val="2D0829"/>
                </a:solidFill>
                <a:latin typeface="Roboto Condensed Bold"/>
                <a:ea typeface="Roboto Condensed Bold"/>
                <a:cs typeface="Roboto Condensed Bold"/>
                <a:sym typeface="Roboto Condensed Bold"/>
              </a:rPr>
              <a:t>04</a:t>
            </a:r>
            <a:endParaRPr lang="en-US" sz="5324" b="1" dirty="0">
              <a:solidFill>
                <a:srgbClr val="2D0829"/>
              </a:solidFill>
              <a:latin typeface="Roboto Condensed Bold"/>
              <a:ea typeface="Roboto Condensed Bold"/>
              <a:cs typeface="Roboto Condensed Bold"/>
              <a:sym typeface="Roboto Condensed Bold"/>
            </a:endParaRPr>
          </a:p>
        </p:txBody>
      </p:sp>
      <p:sp>
        <p:nvSpPr>
          <p:cNvPr id="1048661" name="TextBox 10"/>
          <p:cNvSpPr txBox="1"/>
          <p:nvPr/>
        </p:nvSpPr>
        <p:spPr>
          <a:xfrm>
            <a:off x="10300150" y="4738192"/>
            <a:ext cx="2069565" cy="573361"/>
          </a:xfrm>
          <a:prstGeom prst="rect">
            <a:avLst/>
          </a:prstGeom>
        </p:spPr>
        <p:txBody>
          <a:bodyPr lIns="0" tIns="0" rIns="0" bIns="0" rtlCol="0" anchor="t">
            <a:spAutoFit/>
          </a:bodyPr>
          <a:lstStyle/>
          <a:p>
            <a:pPr algn="l">
              <a:lnSpc>
                <a:spcPts val="4621"/>
              </a:lnSpc>
            </a:pPr>
            <a:r>
              <a:rPr lang="en-US" sz="3301" b="1" spc="155">
                <a:solidFill>
                  <a:srgbClr val="FFFFFF"/>
                </a:solidFill>
                <a:latin typeface="Roboto Condensed Bold"/>
                <a:ea typeface="Roboto Condensed Bold"/>
                <a:cs typeface="Roboto Condensed Bold"/>
                <a:sym typeface="Roboto Condensed Bold"/>
              </a:rPr>
              <a:t>MISSION</a:t>
            </a:r>
          </a:p>
        </p:txBody>
      </p:sp>
      <p:sp>
        <p:nvSpPr>
          <p:cNvPr id="1048662" name="TextBox 11"/>
          <p:cNvSpPr txBox="1"/>
          <p:nvPr/>
        </p:nvSpPr>
        <p:spPr>
          <a:xfrm>
            <a:off x="1088962" y="-110503"/>
            <a:ext cx="5349087" cy="1077218"/>
          </a:xfrm>
          <a:prstGeom prst="rect">
            <a:avLst/>
          </a:prstGeom>
        </p:spPr>
        <p:txBody>
          <a:bodyPr wrap="square" lIns="0" tIns="0" rIns="0" bIns="0" rtlCol="0" anchor="t">
            <a:spAutoFit/>
          </a:bodyPr>
          <a:lstStyle/>
          <a:p>
            <a:pPr algn="l">
              <a:lnSpc>
                <a:spcPts val="8400"/>
              </a:lnSpc>
            </a:pPr>
            <a:r>
              <a:rPr lang="en-US" sz="2800" b="1" dirty="0" smtClean="0">
                <a:solidFill>
                  <a:srgbClr val="0665BE"/>
                </a:solidFill>
                <a:latin typeface="Gordita Bold"/>
                <a:ea typeface="Gordita Bold"/>
                <a:cs typeface="Gordita Bold"/>
                <a:sym typeface="Gordita Bold"/>
              </a:rPr>
              <a:t>Agricultural Inputs Insights</a:t>
            </a:r>
            <a:endParaRPr lang="en-US" sz="2800" b="1" dirty="0">
              <a:solidFill>
                <a:srgbClr val="0665BE"/>
              </a:solidFill>
              <a:latin typeface="Gordita Bold"/>
              <a:ea typeface="Gordita Bold"/>
              <a:cs typeface="Gordita Bold"/>
              <a:sym typeface="Gordita Bold"/>
            </a:endParaRPr>
          </a:p>
        </p:txBody>
      </p:sp>
      <p:sp>
        <p:nvSpPr>
          <p:cNvPr id="1048663" name="TextBox 14"/>
          <p:cNvSpPr txBox="1"/>
          <p:nvPr/>
        </p:nvSpPr>
        <p:spPr>
          <a:xfrm>
            <a:off x="444919" y="6589024"/>
            <a:ext cx="17858321" cy="2769989"/>
          </a:xfrm>
          <a:prstGeom prst="rect">
            <a:avLst/>
          </a:prstGeom>
        </p:spPr>
        <p:txBody>
          <a:bodyPr wrap="square" lIns="0" tIns="0" rIns="0" bIns="0" rtlCol="0" anchor="t">
            <a:spAutoFit/>
          </a:bodyPr>
          <a:lstStyle/>
          <a:p>
            <a:pPr algn="just">
              <a:lnSpc>
                <a:spcPts val="3639"/>
              </a:lnSpc>
            </a:pPr>
            <a:r>
              <a:rPr lang="en-US" sz="2800" dirty="0"/>
              <a:t>The charts reveal distinct patterns in the types of inputs acquired. Notably, fertilizer purchases show variations across loan types, indicating that farmers may allocate funds differently depending on their specific needs and the type of loan. In contrast, the seeds and machinery purchased appear more uniform across loan categories, suggesting consistent investment in these areas regardless of loan type. These insights highlight the strategic decisions farmers make when utilizing loans, emphasizing the importance of aligning loan offerings with the diverse input needs of smallholder farmers to optimize agricultural productivity.</a:t>
            </a:r>
            <a:endParaRPr lang="en-US" sz="2799" dirty="0">
              <a:solidFill>
                <a:srgbClr val="000000"/>
              </a:solidFill>
              <a:latin typeface="Poppins"/>
              <a:ea typeface="Poppins"/>
              <a:cs typeface="Poppins"/>
              <a:sym typeface="Poppins"/>
            </a:endParaRPr>
          </a:p>
        </p:txBody>
      </p:sp>
      <p:pic>
        <p:nvPicPr>
          <p:cNvPr id="2" name="Picture 1"/>
          <p:cNvPicPr>
            <a:picLocks noChangeAspect="1"/>
          </p:cNvPicPr>
          <p:nvPr/>
        </p:nvPicPr>
        <p:blipFill>
          <a:blip r:embed="rId5"/>
          <a:stretch>
            <a:fillRect/>
          </a:stretch>
        </p:blipFill>
        <p:spPr>
          <a:xfrm>
            <a:off x="263796" y="858771"/>
            <a:ext cx="15186241" cy="5619750"/>
          </a:xfrm>
          <a:prstGeom prst="rect">
            <a:avLst/>
          </a:prstGeom>
        </p:spPr>
      </p:pic>
    </p:spTree>
    <p:extLst>
      <p:ext uri="{BB962C8B-B14F-4D97-AF65-F5344CB8AC3E}">
        <p14:creationId xmlns:p14="http://schemas.microsoft.com/office/powerpoint/2010/main" val="1854508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1575</Words>
  <Application>Microsoft Office PowerPoint</Application>
  <PresentationFormat>Custom</PresentationFormat>
  <Paragraphs>126</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Poppins</vt:lpstr>
      <vt:lpstr>Gordita</vt:lpstr>
      <vt:lpstr>Arial</vt:lpstr>
      <vt:lpstr>Wingdings</vt:lpstr>
      <vt:lpstr>Roboto Condensed Bold</vt:lpstr>
      <vt:lpstr>Gordita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Finance</dc:title>
  <dc:creator>SM-A057F</dc:creator>
  <cp:lastModifiedBy>Microsoft account</cp:lastModifiedBy>
  <cp:revision>23</cp:revision>
  <dcterms:created xsi:type="dcterms:W3CDTF">2006-08-15T20:00:00Z</dcterms:created>
  <dcterms:modified xsi:type="dcterms:W3CDTF">2025-04-15T17:44:51Z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f9fb2ad45715432f9ecbc8e729ffd855</vt:lpwstr>
  </property>
</Properties>
</file>